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6858000" cy="9144000"/>
  <p:embeddedFontLst>
    <p:embeddedFont>
      <p:font typeface="Neue Machina" charset="1" panose="00000500000000000000"/>
      <p:regular r:id="rId46"/>
    </p:embeddedFont>
    <p:embeddedFont>
      <p:font typeface="Telegraf Bold" charset="1" panose="00000800000000000000"/>
      <p:regular r:id="rId47"/>
    </p:embeddedFont>
    <p:embeddedFont>
      <p:font typeface="Telegraf" charset="1" panose="00000500000000000000"/>
      <p:regular r:id="rId48"/>
    </p:embeddedFont>
    <p:embeddedFont>
      <p:font typeface="Neue Machina Ultra-Bold" charset="1" panose="00000900000000000000"/>
      <p:regular r:id="rId49"/>
    </p:embeddedFont>
    <p:embeddedFont>
      <p:font typeface="Open Sans Bold" charset="1" panose="020B0806030504020204"/>
      <p:regular r:id="rId50"/>
    </p:embeddedFont>
    <p:embeddedFont>
      <p:font typeface="Jeepers" charset="1" panose="02000000000000000000"/>
      <p:regular r:id="rId51"/>
    </p:embeddedFont>
    <p:embeddedFont>
      <p:font typeface="Fira Sans Medium" charset="1" panose="020B0603050000020004"/>
      <p:regular r:id="rId52"/>
    </p:embeddedFont>
    <p:embeddedFont>
      <p:font typeface="Fira Sans Light" charset="1" panose="020B0403050000020004"/>
      <p:regular r:id="rId53"/>
    </p:embeddedFont>
    <p:embeddedFont>
      <p:font typeface="Fira Sans" charset="1" panose="020B0503050000020004"/>
      <p:regular r:id="rId54"/>
    </p:embeddedFont>
    <p:embeddedFont>
      <p:font typeface="Fira Sans Bold" charset="1" panose="020B0803050000020004"/>
      <p:regular r:id="rId55"/>
    </p:embeddedFont>
    <p:embeddedFont>
      <p:font typeface="Modak" charset="1" panose="01000000000000000000"/>
      <p:regular r:id="rId56"/>
    </p:embeddedFont>
    <p:embeddedFont>
      <p:font typeface="Kawaii RT Shine" charset="1" panose="00000500000000000000"/>
      <p:regular r:id="rId57"/>
    </p:embeddedFont>
    <p:embeddedFont>
      <p:font typeface="Lilita One" charset="1" panose="02000000000000000000"/>
      <p:regular r:id="rId58"/>
    </p:embeddedFont>
    <p:embeddedFont>
      <p:font typeface="Roboto Bold" charset="1" panose="02000000000000000000"/>
      <p:regular r:id="rId59"/>
    </p:embeddedFont>
    <p:embeddedFont>
      <p:font typeface="Roboto" charset="1" panose="02000000000000000000"/>
      <p:regular r:id="rId60"/>
    </p:embeddedFont>
    <p:embeddedFont>
      <p:font typeface="Open Sans" charset="1" panose="020B0606030504020204"/>
      <p:regular r:id="rId61"/>
    </p:embeddedFont>
    <p:embeddedFont>
      <p:font typeface="Arimo" charset="1" panose="020B0604020202020204"/>
      <p:regular r:id="rId62"/>
    </p:embeddedFont>
    <p:embeddedFont>
      <p:font typeface="Quotes Script" charset="1" panose="00000000000000000000"/>
      <p:regular r:id="rId63"/>
    </p:embeddedFont>
    <p:embeddedFont>
      <p:font typeface="Barbra" charset="1" panose="0000000000000000000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3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3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23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3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gif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40.gif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45.png" Type="http://schemas.openxmlformats.org/officeDocument/2006/relationships/image"/><Relationship Id="rId4" Target="../media/image4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jpeg" Type="http://schemas.openxmlformats.org/officeDocument/2006/relationships/image"/><Relationship Id="rId4" Target="../media/image54.jpeg" Type="http://schemas.openxmlformats.org/officeDocument/2006/relationships/image"/><Relationship Id="rId5" Target="../media/image51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Relationship Id="rId4" Target="../media/image57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Relationship Id="rId4" Target="../media/image60.jpeg" Type="http://schemas.openxmlformats.org/officeDocument/2006/relationships/image"/><Relationship Id="rId5" Target="../media/image61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png" Type="http://schemas.openxmlformats.org/officeDocument/2006/relationships/image"/><Relationship Id="rId11" Target="https://www.legimi.pl/mazowieckie/" TargetMode="External" Type="http://schemas.openxmlformats.org/officeDocument/2006/relationships/hyperlink"/><Relationship Id="rId12" Target="https://libra.ibuk.pl/ksiazki-w-moich-bibliotekach" TargetMode="External" Type="http://schemas.openxmlformats.org/officeDocument/2006/relationships/hyperlink"/><Relationship Id="rId13" Target="https://wolnelektury.pl" TargetMode="External" Type="http://schemas.openxmlformats.org/officeDocument/2006/relationships/hyperlink"/><Relationship Id="rId14" Target="https://bibliotekanauki.pl" TargetMode="External" Type="http://schemas.openxmlformats.org/officeDocument/2006/relationships/hyperlink"/><Relationship Id="rId2" Target="https://academica.edu.pl" TargetMode="External" Type="http://schemas.openxmlformats.org/officeDocument/2006/relationships/hyperlink"/><Relationship Id="rId3" Target="../media/image63.png" Type="http://schemas.openxmlformats.org/officeDocument/2006/relationships/image"/><Relationship Id="rId4" Target="../media/image64.svg" Type="http://schemas.openxmlformats.org/officeDocument/2006/relationships/image"/><Relationship Id="rId5" Target="../media/image65.jpeg" Type="http://schemas.openxmlformats.org/officeDocument/2006/relationships/image"/><Relationship Id="rId6" Target="../media/image66.pn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jpeg" Type="http://schemas.openxmlformats.org/officeDocument/2006/relationships/image"/><Relationship Id="rId3" Target="https://jbc.bj.uj.edu.pl/dlibra/publication/579553/edition/617120/content" TargetMode="External" Type="http://schemas.openxmlformats.org/officeDocument/2006/relationships/hyperlink"/><Relationship Id="rId4" Target="https://docer.pl/doc/85n1x8n" TargetMode="External" Type="http://schemas.openxmlformats.org/officeDocument/2006/relationships/hyperlink"/><Relationship Id="rId5" Target="http://katalog.nukat.edu.pl/search/query?theme=nukat" TargetMode="External" Type="http://schemas.openxmlformats.org/officeDocument/2006/relationships/hyperlink"/><Relationship Id="rId6" Target="https://fbc.pionier.net.pl/pro/" TargetMode="External" Type="http://schemas.openxmlformats.org/officeDocument/2006/relationships/hyperlink"/><Relationship Id="rId7" Target="https://fbc.pionier.net.pl/pro/" TargetMode="External" Type="http://schemas.openxmlformats.org/officeDocument/2006/relationships/hyperlink"/><Relationship Id="rId8" Target="https://docer.pl" TargetMode="External" Type="http://schemas.openxmlformats.org/officeDocument/2006/relationships/hyperlink"/><Relationship Id="rId9" Target="https://search.worldcat.org" TargetMode="External" Type="http://schemas.openxmlformats.org/officeDocument/2006/relationships/hyperlink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pl.wikipedia.org/wiki/J%C4%99zyk_angielski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B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63464" y="-1688839"/>
            <a:ext cx="17088550" cy="17088550"/>
          </a:xfrm>
          <a:custGeom>
            <a:avLst/>
            <a:gdLst/>
            <a:ahLst/>
            <a:cxnLst/>
            <a:rect r="r" b="b" t="t" l="l"/>
            <a:pathLst>
              <a:path h="17088550" w="17088550">
                <a:moveTo>
                  <a:pt x="0" y="0"/>
                </a:moveTo>
                <a:lnTo>
                  <a:pt x="17088550" y="0"/>
                </a:lnTo>
                <a:lnTo>
                  <a:pt x="17088550" y="17088550"/>
                </a:lnTo>
                <a:lnTo>
                  <a:pt x="0" y="1708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6583939"/>
            <a:chOff x="0" y="0"/>
            <a:chExt cx="65816818" cy="26698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5816820" cy="26698578"/>
            </a:xfrm>
            <a:custGeom>
              <a:avLst/>
              <a:gdLst/>
              <a:ahLst/>
              <a:cxnLst/>
              <a:rect r="r" b="b" t="t" l="l"/>
              <a:pathLst>
                <a:path h="26698578" w="65816820">
                  <a:moveTo>
                    <a:pt x="0" y="0"/>
                  </a:moveTo>
                  <a:lnTo>
                    <a:pt x="0" y="26698578"/>
                  </a:lnTo>
                  <a:lnTo>
                    <a:pt x="65816820" y="26698578"/>
                  </a:lnTo>
                  <a:lnTo>
                    <a:pt x="65816820" y="0"/>
                  </a:lnTo>
                  <a:lnTo>
                    <a:pt x="0" y="0"/>
                  </a:lnTo>
                  <a:close/>
                  <a:moveTo>
                    <a:pt x="65755856" y="26637617"/>
                  </a:moveTo>
                  <a:lnTo>
                    <a:pt x="59690" y="26637617"/>
                  </a:lnTo>
                  <a:lnTo>
                    <a:pt x="59690" y="59690"/>
                  </a:lnTo>
                  <a:lnTo>
                    <a:pt x="65755856" y="59690"/>
                  </a:lnTo>
                  <a:lnTo>
                    <a:pt x="65755856" y="2663761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3626423" y="9102037"/>
            <a:ext cx="708274" cy="312526"/>
          </a:xfrm>
          <a:custGeom>
            <a:avLst/>
            <a:gdLst/>
            <a:ahLst/>
            <a:cxnLst/>
            <a:rect r="r" b="b" t="t" l="l"/>
            <a:pathLst>
              <a:path h="312526" w="708274">
                <a:moveTo>
                  <a:pt x="0" y="0"/>
                </a:moveTo>
                <a:lnTo>
                  <a:pt x="708274" y="0"/>
                </a:lnTo>
                <a:lnTo>
                  <a:pt x="708274" y="312526"/>
                </a:lnTo>
                <a:lnTo>
                  <a:pt x="0" y="312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012930" y="1028700"/>
            <a:ext cx="5246370" cy="6583939"/>
            <a:chOff x="0" y="0"/>
            <a:chExt cx="812800" cy="10200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1020024"/>
            </a:xfrm>
            <a:custGeom>
              <a:avLst/>
              <a:gdLst/>
              <a:ahLst/>
              <a:cxnLst/>
              <a:rect r="r" b="b" t="t" l="l"/>
              <a:pathLst>
                <a:path h="1020024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986084"/>
                  </a:lnTo>
                  <a:cubicBezTo>
                    <a:pt x="812800" y="1004829"/>
                    <a:pt x="797604" y="1020024"/>
                    <a:pt x="778860" y="1020024"/>
                  </a:cubicBezTo>
                  <a:lnTo>
                    <a:pt x="33940" y="1020024"/>
                  </a:lnTo>
                  <a:cubicBezTo>
                    <a:pt x="15196" y="1020024"/>
                    <a:pt x="0" y="1004829"/>
                    <a:pt x="0" y="986084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12747" t="0" r="-12747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864563" y="7842442"/>
            <a:ext cx="2292954" cy="2292954"/>
          </a:xfrm>
          <a:custGeom>
            <a:avLst/>
            <a:gdLst/>
            <a:ahLst/>
            <a:cxnLst/>
            <a:rect r="r" b="b" t="t" l="l"/>
            <a:pathLst>
              <a:path h="2292954" w="2292954">
                <a:moveTo>
                  <a:pt x="0" y="0"/>
                </a:moveTo>
                <a:lnTo>
                  <a:pt x="2292954" y="0"/>
                </a:lnTo>
                <a:lnTo>
                  <a:pt x="2292954" y="2292954"/>
                </a:lnTo>
                <a:lnTo>
                  <a:pt x="0" y="2292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27238" y="2718789"/>
            <a:ext cx="9672452" cy="2364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01"/>
              </a:lnSpc>
            </a:pPr>
            <a:r>
              <a:rPr lang="en-US" sz="6101">
                <a:solidFill>
                  <a:srgbClr val="1B1B1B"/>
                </a:solidFill>
                <a:latin typeface="Neue Machina"/>
                <a:ea typeface="Neue Machina"/>
                <a:cs typeface="Neue Machina"/>
                <a:sym typeface="Neue Machina"/>
              </a:rPr>
              <a:t>Sztuka czytania, czyli nowoczesność </a:t>
            </a:r>
          </a:p>
          <a:p>
            <a:pPr algn="l">
              <a:lnSpc>
                <a:spcPts val="6101"/>
              </a:lnSpc>
            </a:pPr>
            <a:r>
              <a:rPr lang="en-US" sz="6101">
                <a:solidFill>
                  <a:srgbClr val="1B1B1B"/>
                </a:solidFill>
                <a:latin typeface="Neue Machina"/>
                <a:ea typeface="Neue Machina"/>
                <a:cs typeface="Neue Machina"/>
                <a:sym typeface="Neue Machina"/>
              </a:rPr>
              <a:t>w służbie literatury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66972" y="7835051"/>
            <a:ext cx="4796491" cy="2005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Joanna Kamińska-Wójcik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nauczyciel bibliotekarz</a:t>
            </a:r>
          </a:p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Magdalena Kardynał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nauczyciel bibliotekarz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3416" y="5879769"/>
            <a:ext cx="8905123" cy="132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Prezentacja może być wykorzystana do samokształcenia, bardzo proszę o nie rozpowszechnianie jej poza uczestników szkolenia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52127" y="8365911"/>
            <a:ext cx="6095124" cy="519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Biblioteka Pedagogiczna w Płocku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17147782" cy="8909785"/>
            <a:chOff x="0" y="0"/>
            <a:chExt cx="64227607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227608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64227608">
                  <a:moveTo>
                    <a:pt x="0" y="0"/>
                  </a:moveTo>
                  <a:lnTo>
                    <a:pt x="0" y="33371907"/>
                  </a:lnTo>
                  <a:lnTo>
                    <a:pt x="64227608" y="33371907"/>
                  </a:lnTo>
                  <a:lnTo>
                    <a:pt x="64227608" y="0"/>
                  </a:lnTo>
                  <a:lnTo>
                    <a:pt x="0" y="0"/>
                  </a:lnTo>
                  <a:close/>
                  <a:moveTo>
                    <a:pt x="64166645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64166645" y="59690"/>
                  </a:lnTo>
                  <a:lnTo>
                    <a:pt x="64166645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955736" y="1057577"/>
            <a:ext cx="16303564" cy="8122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Badaczka Maryanne Wolf proponuje  zanurzenie edukacji </a:t>
            </a:r>
          </a:p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 obu mediach - analogowym (opartym na druku) oraz cyfrowym. W jaki sposób? Najpierw osobno, a później stopniowo razem.</a:t>
            </a:r>
          </a:p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 ten sposób efektem jest zdobywanie przez młode osoby elastyczności i umiejętności przełączania kodów pomiędzy dwoma światami, w oczekiwaniu, że spowoduje to wykorzystywanie najlepszych cech każdego medium w procesie zdobywania wiedzy i rozwijania refleksji oraz tworzenia idei na dany temat.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312587" y="9258300"/>
            <a:ext cx="4961246" cy="2864308"/>
            <a:chOff x="0" y="0"/>
            <a:chExt cx="3619627" cy="20897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4350280" y="9258300"/>
            <a:ext cx="4961246" cy="2864308"/>
            <a:chOff x="0" y="0"/>
            <a:chExt cx="3619627" cy="20897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009182" y="9258300"/>
            <a:ext cx="4961246" cy="2864308"/>
            <a:chOff x="0" y="0"/>
            <a:chExt cx="3619627" cy="208974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693102" y="9258300"/>
            <a:ext cx="4961246" cy="2864308"/>
            <a:chOff x="0" y="0"/>
            <a:chExt cx="3619627" cy="20897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17147782" cy="8909785"/>
            <a:chOff x="0" y="0"/>
            <a:chExt cx="64227607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227608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64227608">
                  <a:moveTo>
                    <a:pt x="0" y="0"/>
                  </a:moveTo>
                  <a:lnTo>
                    <a:pt x="0" y="33371907"/>
                  </a:lnTo>
                  <a:lnTo>
                    <a:pt x="64227608" y="33371907"/>
                  </a:lnTo>
                  <a:lnTo>
                    <a:pt x="64227608" y="0"/>
                  </a:lnTo>
                  <a:lnTo>
                    <a:pt x="0" y="0"/>
                  </a:lnTo>
                  <a:close/>
                  <a:moveTo>
                    <a:pt x="64166645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64166645" y="59690"/>
                  </a:lnTo>
                  <a:lnTo>
                    <a:pt x="64166645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955736" y="1057577"/>
            <a:ext cx="16303564" cy="8122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Badaczka Maryanne Wolf proponuje  zanurzenie edukacji </a:t>
            </a:r>
          </a:p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 obu mediach - analogowym (opartym na druku) oraz cyfrowym. W jaki sposób? Najpierw osobno, a później stopniowo razem.</a:t>
            </a:r>
          </a:p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 ten sposób efektem jest zdobywanie przez młode osoby elastyczności i umiejętności przełączania kodów pomiędzy dwoma światami, w oczekiwaniu, że spowoduje to wykorzystywanie najlepszych cech każdego medium w procesie zdobywania wiedzy i rozwijania refleksji oraz tworzenia idei na dany temat.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312587" y="9258300"/>
            <a:ext cx="4961246" cy="2864308"/>
            <a:chOff x="0" y="0"/>
            <a:chExt cx="3619627" cy="20897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4350280" y="9258300"/>
            <a:ext cx="4961246" cy="2864308"/>
            <a:chOff x="0" y="0"/>
            <a:chExt cx="3619627" cy="20897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009182" y="9258300"/>
            <a:ext cx="4961246" cy="2864308"/>
            <a:chOff x="0" y="0"/>
            <a:chExt cx="3619627" cy="208974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693102" y="9258300"/>
            <a:ext cx="4961246" cy="2864308"/>
            <a:chOff x="0" y="0"/>
            <a:chExt cx="3619627" cy="20897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19627" cy="2089743"/>
            </a:xfrm>
            <a:custGeom>
              <a:avLst/>
              <a:gdLst/>
              <a:ahLst/>
              <a:cxnLst/>
              <a:rect r="r" b="b" t="t" l="l"/>
              <a:pathLst>
                <a:path h="2089743" w="3619627">
                  <a:moveTo>
                    <a:pt x="3619627" y="1044871"/>
                  </a:moveTo>
                  <a:lnTo>
                    <a:pt x="2714752" y="2089743"/>
                  </a:lnTo>
                  <a:lnTo>
                    <a:pt x="904875" y="2089743"/>
                  </a:lnTo>
                  <a:lnTo>
                    <a:pt x="0" y="1044871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044871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151770" y="4201140"/>
            <a:ext cx="7027514" cy="6085860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5FD3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859850" y="563974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345997" y="2120110"/>
            <a:ext cx="7611546" cy="659125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0" t="-3337" r="0" b="-333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2454530"/>
            <a:ext cx="9210029" cy="5560111"/>
            <a:chOff x="0" y="0"/>
            <a:chExt cx="12280038" cy="741348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2280038" cy="23597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981"/>
                </a:lnSpc>
                <a:spcBef>
                  <a:spcPct val="0"/>
                </a:spcBef>
              </a:pPr>
              <a:r>
                <a:rPr lang="en-US" b="true" sz="11651" spc="-116">
                  <a:solidFill>
                    <a:srgbClr val="000000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Biblioteki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667521"/>
              <a:ext cx="11001358" cy="474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97"/>
                </a:lnSpc>
              </a:pPr>
              <a:r>
                <a:rPr lang="en-US" sz="3426">
                  <a:solidFill>
                    <a:srgbClr val="000000"/>
                  </a:solidFill>
                  <a:latin typeface="Fira Sans Light"/>
                  <a:ea typeface="Fira Sans Light"/>
                  <a:cs typeface="Fira Sans Light"/>
                  <a:sym typeface="Fira Sans Light"/>
                </a:rPr>
                <a:t>Biblioteki, jako instytucje wspomagające szkoły i placówki w realizacji m.in. zadań dydaktycznych oraz wychowawczych, gromadzą księgozbiór drukowany, ALE czy tylko drukowany? </a:t>
              </a:r>
            </a:p>
            <a:p>
              <a:pPr algn="l">
                <a:lnSpc>
                  <a:spcPts val="4797"/>
                </a:lnSpc>
              </a:pPr>
              <a:r>
                <a:rPr lang="en-US" sz="3426">
                  <a:solidFill>
                    <a:srgbClr val="000000"/>
                  </a:solidFill>
                  <a:latin typeface="Fira Sans Light"/>
                  <a:ea typeface="Fira Sans Light"/>
                  <a:cs typeface="Fira Sans Light"/>
                  <a:sym typeface="Fira Sans Light"/>
                </a:rPr>
                <a:t>Czego potrzebujemy? Dlaczego?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255074" cy="8229600"/>
            <a:chOff x="0" y="0"/>
            <a:chExt cx="37530315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30314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7530314">
                  <a:moveTo>
                    <a:pt x="0" y="0"/>
                  </a:moveTo>
                  <a:lnTo>
                    <a:pt x="0" y="33371907"/>
                  </a:lnTo>
                  <a:lnTo>
                    <a:pt x="37530314" y="33371907"/>
                  </a:lnTo>
                  <a:lnTo>
                    <a:pt x="37530314" y="0"/>
                  </a:lnTo>
                  <a:lnTo>
                    <a:pt x="0" y="0"/>
                  </a:lnTo>
                  <a:close/>
                  <a:moveTo>
                    <a:pt x="37469353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7469353" y="59690"/>
                  </a:lnTo>
                  <a:lnTo>
                    <a:pt x="37469353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grpSp>
        <p:nvGrpSpPr>
          <p:cNvPr name="Group 4" id="4"/>
          <p:cNvGrpSpPr/>
          <p:nvPr/>
        </p:nvGrpSpPr>
        <p:grpSpPr>
          <a:xfrm rot="-8279650">
            <a:off x="12795586" y="4966060"/>
            <a:ext cx="8399889" cy="7274343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5FD3E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689304" y="1683769"/>
            <a:ext cx="6569996" cy="6919462"/>
            <a:chOff x="0" y="0"/>
            <a:chExt cx="8759995" cy="922595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6950" r="0" b="6950"/>
            <a:stretch>
              <a:fillRect/>
            </a:stretch>
          </p:blipFill>
          <p:spPr>
            <a:xfrm flipH="false" flipV="false">
              <a:off x="0" y="0"/>
              <a:ext cx="8759995" cy="922595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431981" y="1315751"/>
            <a:ext cx="8448511" cy="9003266"/>
            <a:chOff x="0" y="0"/>
            <a:chExt cx="11264681" cy="12004355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264681" cy="1067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34"/>
                </a:lnSpc>
              </a:pPr>
              <a:r>
                <a:rPr lang="en-US" sz="3612" b="true">
                  <a:solidFill>
                    <a:srgbClr val="1B1B1B"/>
                  </a:solidFill>
                  <a:latin typeface="Neue Machina Ultra-Bold"/>
                  <a:ea typeface="Neue Machina Ultra-Bold"/>
                  <a:cs typeface="Neue Machina Ultra-Bold"/>
                  <a:sym typeface="Neue Machina Ultra-Bold"/>
                </a:rPr>
                <a:t>Edukacja czytelnicza i medialna</a:t>
              </a:r>
            </a:p>
            <a:p>
              <a:pPr algn="l">
                <a:lnSpc>
                  <a:spcPts val="4334"/>
                </a:lnSpc>
              </a:pPr>
            </a:p>
            <a:p>
              <a:pPr algn="l">
                <a:lnSpc>
                  <a:spcPts val="4334"/>
                </a:lnSpc>
              </a:pPr>
              <a:r>
                <a:rPr lang="en-US" sz="3612">
                  <a:solidFill>
                    <a:srgbClr val="1B1B1B"/>
                  </a:solidFill>
                  <a:latin typeface="Neue Machina"/>
                  <a:ea typeface="Neue Machina"/>
                  <a:cs typeface="Neue Machina"/>
                  <a:sym typeface="Neue Machina"/>
                </a:rPr>
                <a:t>W sposób ustawowy wskazano, że najważniejszymi celami edukacji czytelniczej i medialnej powinno być nie tylko wyposażenie uczniów w wiedzę i umiejętności oraz kształtowanie postaw związanych z kulturą czytelniczą, informacyjną i medialną, ale przede wszystkim zaszczepienie w nich zdolności do samodzielnego, ustawicznego kształcenia w globalnym, informatycznym świecie.</a:t>
              </a:r>
            </a:p>
            <a:p>
              <a:pPr algn="l" marL="0" indent="0" lvl="0">
                <a:lnSpc>
                  <a:spcPts val="3196"/>
                </a:lnSpc>
                <a:spcBef>
                  <a:spcPct val="0"/>
                </a:spcBef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1129291"/>
              <a:ext cx="11264681" cy="8479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44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6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329" y="2696787"/>
            <a:ext cx="10575612" cy="7508685"/>
          </a:xfrm>
          <a:custGeom>
            <a:avLst/>
            <a:gdLst/>
            <a:ahLst/>
            <a:cxnLst/>
            <a:rect r="r" b="b" t="t" l="l"/>
            <a:pathLst>
              <a:path h="7508685" w="10575612">
                <a:moveTo>
                  <a:pt x="0" y="0"/>
                </a:moveTo>
                <a:lnTo>
                  <a:pt x="10575612" y="0"/>
                </a:lnTo>
                <a:lnTo>
                  <a:pt x="10575612" y="7508684"/>
                </a:lnTo>
                <a:lnTo>
                  <a:pt x="0" y="7508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43847" y="1200416"/>
            <a:ext cx="10342232" cy="316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b="true" sz="10400">
                <a:solidFill>
                  <a:srgbClr val="A4E47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Choć tradycyjne - to inne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4573298" y="-639524"/>
            <a:ext cx="13031070" cy="11284968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0" y="-213490"/>
            <a:ext cx="5276948" cy="45698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28962" y="2986576"/>
            <a:ext cx="4666991" cy="6271724"/>
            <a:chOff x="0" y="0"/>
            <a:chExt cx="3663950" cy="49237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0" t="-2366" r="0" b="-2366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409116" y="1028700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6" y="0"/>
                </a:lnTo>
                <a:lnTo>
                  <a:pt x="2819706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14534" y="3913404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2"/>
                </a:lnTo>
                <a:lnTo>
                  <a:pt x="0" y="2460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864218" y="7174173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228822" y="1865696"/>
            <a:ext cx="4493889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Gamebook (gra książkowa lub paragrafowa)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34239" y="4299222"/>
            <a:ext cx="5944620" cy="3453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Interaktywna powieść, w której każdy krótki rozdział kończy się decyzją. 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W zależności od tego, co wybierzemy, przechodzimy do określonego rozdziału i tak historia toczy się dalej. W ten sposób to my stajemy się bohaterami powieści.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28962" y="1271336"/>
            <a:ext cx="4303552" cy="1264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0"/>
              </a:lnSpc>
              <a:spcBef>
                <a:spcPct val="0"/>
              </a:spcBef>
            </a:pPr>
            <a:r>
              <a:rPr lang="en-US" sz="3900" spc="-39">
                <a:solidFill>
                  <a:srgbClr val="F4F4F4"/>
                </a:solidFill>
                <a:latin typeface="Fira Sans"/>
                <a:ea typeface="Fira Sans"/>
                <a:cs typeface="Fira Sans"/>
                <a:sym typeface="Fira Sans"/>
              </a:rPr>
              <a:t>Janek - historia małego powstańca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72025" y="8881497"/>
            <a:ext cx="4493889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Współodczuwanie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5982507" y="259368"/>
            <a:ext cx="4141879" cy="3624145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00993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812800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159"/>
                </a:lnSpc>
              </a:pPr>
              <a:r>
                <a:rPr lang="en-US" b="true" sz="4399">
                  <a:solidFill>
                    <a:srgbClr val="000000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do darmowego pobrania 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4968952" y="-783398"/>
            <a:ext cx="13031070" cy="11284968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84405" y="1723224"/>
            <a:ext cx="4666991" cy="6271724"/>
            <a:chOff x="0" y="0"/>
            <a:chExt cx="3663950" cy="49237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0" t="-2471" r="0" b="-247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7" id="7"/>
          <p:cNvGrpSpPr/>
          <p:nvPr/>
        </p:nvGrpSpPr>
        <p:grpSpPr>
          <a:xfrm rot="-10800000">
            <a:off x="9412929" y="-783398"/>
            <a:ext cx="13031070" cy="11284968"/>
            <a:chOff x="0" y="0"/>
            <a:chExt cx="3619627" cy="313461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9" id="9"/>
          <p:cNvGrpSpPr/>
          <p:nvPr/>
        </p:nvGrpSpPr>
        <p:grpSpPr>
          <a:xfrm rot="-10800000">
            <a:off x="6078682" y="0"/>
            <a:ext cx="5276948" cy="4569862"/>
            <a:chOff x="0" y="0"/>
            <a:chExt cx="3619627" cy="31346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205619" y="1723224"/>
            <a:ext cx="4666991" cy="6271724"/>
            <a:chOff x="0" y="0"/>
            <a:chExt cx="3663950" cy="49237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0" t="-5629" r="0" b="-562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702726" y="6859798"/>
            <a:ext cx="3997174" cy="2974118"/>
          </a:xfrm>
          <a:custGeom>
            <a:avLst/>
            <a:gdLst/>
            <a:ahLst/>
            <a:cxnLst/>
            <a:rect r="r" b="b" t="t" l="l"/>
            <a:pathLst>
              <a:path h="2974118" w="3997174">
                <a:moveTo>
                  <a:pt x="0" y="0"/>
                </a:moveTo>
                <a:lnTo>
                  <a:pt x="3997175" y="0"/>
                </a:lnTo>
                <a:lnTo>
                  <a:pt x="3997175" y="2974118"/>
                </a:lnTo>
                <a:lnTo>
                  <a:pt x="0" y="297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99" r="0" b="-399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02726" y="3691433"/>
            <a:ext cx="3997174" cy="2904135"/>
          </a:xfrm>
          <a:custGeom>
            <a:avLst/>
            <a:gdLst/>
            <a:ahLst/>
            <a:cxnLst/>
            <a:rect r="r" b="b" t="t" l="l"/>
            <a:pathLst>
              <a:path h="2904135" w="3997174">
                <a:moveTo>
                  <a:pt x="0" y="0"/>
                </a:moveTo>
                <a:lnTo>
                  <a:pt x="3997175" y="0"/>
                </a:lnTo>
                <a:lnTo>
                  <a:pt x="3997175" y="2904134"/>
                </a:lnTo>
                <a:lnTo>
                  <a:pt x="0" y="290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565380" y="1301304"/>
            <a:ext cx="4303552" cy="1554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79"/>
              </a:lnSpc>
              <a:spcBef>
                <a:spcPct val="0"/>
              </a:spcBef>
            </a:pPr>
            <a:r>
              <a:rPr lang="en-US" sz="9599" spc="-95">
                <a:solidFill>
                  <a:srgbClr val="F4F4F4"/>
                </a:solidFill>
                <a:latin typeface="Fira Sans"/>
                <a:ea typeface="Fira Sans"/>
                <a:cs typeface="Fira Sans"/>
                <a:sym typeface="Fira Sans"/>
              </a:rPr>
              <a:t>KOMIKS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432242" y="2467552"/>
            <a:ext cx="10895978" cy="4964995"/>
            <a:chOff x="0" y="0"/>
            <a:chExt cx="14527970" cy="6619993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3058955" y="466725"/>
              <a:ext cx="8561229" cy="33965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374"/>
                </a:lnSpc>
              </a:pPr>
              <a:r>
                <a:rPr lang="en-US" sz="16895">
                  <a:solidFill>
                    <a:srgbClr val="FFA5F0"/>
                  </a:solidFill>
                  <a:latin typeface="Modak"/>
                  <a:ea typeface="Modak"/>
                  <a:cs typeface="Modak"/>
                  <a:sym typeface="Modak"/>
                </a:rPr>
                <a:t>NOWA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2137338"/>
              <a:ext cx="14527970" cy="44826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500"/>
                </a:lnSpc>
              </a:pPr>
              <a:r>
                <a:rPr lang="en-US" sz="17034">
                  <a:solidFill>
                    <a:srgbClr val="FFFFFF"/>
                  </a:solidFill>
                  <a:latin typeface="Kawaii RT Shine"/>
                  <a:ea typeface="Kawaii RT Shine"/>
                  <a:cs typeface="Kawaii RT Shine"/>
                  <a:sym typeface="Kawaii RT Shine"/>
                </a:rPr>
                <a:t>ODSŁONA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4968952" y="-783398"/>
            <a:ext cx="13031070" cy="11284968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84405" y="1723224"/>
            <a:ext cx="4666991" cy="6271724"/>
            <a:chOff x="0" y="0"/>
            <a:chExt cx="3663950" cy="49237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0" t="-2471" r="0" b="-247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7" id="7"/>
          <p:cNvGrpSpPr/>
          <p:nvPr/>
        </p:nvGrpSpPr>
        <p:grpSpPr>
          <a:xfrm rot="-10800000">
            <a:off x="9412929" y="-783398"/>
            <a:ext cx="13031070" cy="11284968"/>
            <a:chOff x="0" y="0"/>
            <a:chExt cx="3619627" cy="313461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9" id="9"/>
          <p:cNvGrpSpPr/>
          <p:nvPr/>
        </p:nvGrpSpPr>
        <p:grpSpPr>
          <a:xfrm rot="-10800000">
            <a:off x="6078682" y="0"/>
            <a:ext cx="5276948" cy="4569862"/>
            <a:chOff x="0" y="0"/>
            <a:chExt cx="3619627" cy="31346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2205619" y="1723224"/>
            <a:ext cx="4666991" cy="6271724"/>
            <a:chOff x="0" y="0"/>
            <a:chExt cx="3663950" cy="49237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0" t="-5629" r="0" b="-562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6702726" y="6859798"/>
            <a:ext cx="3997174" cy="2974118"/>
          </a:xfrm>
          <a:custGeom>
            <a:avLst/>
            <a:gdLst/>
            <a:ahLst/>
            <a:cxnLst/>
            <a:rect r="r" b="b" t="t" l="l"/>
            <a:pathLst>
              <a:path h="2974118" w="3997174">
                <a:moveTo>
                  <a:pt x="0" y="0"/>
                </a:moveTo>
                <a:lnTo>
                  <a:pt x="3997175" y="0"/>
                </a:lnTo>
                <a:lnTo>
                  <a:pt x="3997175" y="2974118"/>
                </a:lnTo>
                <a:lnTo>
                  <a:pt x="0" y="29741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99" r="0" b="-399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02726" y="3691433"/>
            <a:ext cx="3997174" cy="2904135"/>
          </a:xfrm>
          <a:custGeom>
            <a:avLst/>
            <a:gdLst/>
            <a:ahLst/>
            <a:cxnLst/>
            <a:rect r="r" b="b" t="t" l="l"/>
            <a:pathLst>
              <a:path h="2904135" w="3997174">
                <a:moveTo>
                  <a:pt x="0" y="0"/>
                </a:moveTo>
                <a:lnTo>
                  <a:pt x="3997175" y="0"/>
                </a:lnTo>
                <a:lnTo>
                  <a:pt x="3997175" y="2904134"/>
                </a:lnTo>
                <a:lnTo>
                  <a:pt x="0" y="290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565380" y="1301304"/>
            <a:ext cx="4303552" cy="1554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79"/>
              </a:lnSpc>
              <a:spcBef>
                <a:spcPct val="0"/>
              </a:spcBef>
            </a:pPr>
            <a:r>
              <a:rPr lang="en-US" sz="9599" spc="-95">
                <a:solidFill>
                  <a:srgbClr val="F4F4F4"/>
                </a:solidFill>
                <a:latin typeface="Fira Sans"/>
                <a:ea typeface="Fira Sans"/>
                <a:cs typeface="Fira Sans"/>
                <a:sym typeface="Fira Sans"/>
              </a:rPr>
              <a:t>KOMIKS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3484143" y="2622203"/>
            <a:ext cx="6351343" cy="5024100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698064" y="-508231"/>
            <a:ext cx="13031070" cy="11284968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0" y="-390649"/>
            <a:ext cx="5276948" cy="4569862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572099" y="816610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97412" y="3913404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2"/>
                </a:lnTo>
                <a:lnTo>
                  <a:pt x="0" y="2460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07043" y="7318047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199923" y="2737794"/>
            <a:ext cx="4180060" cy="6270090"/>
            <a:chOff x="0" y="0"/>
            <a:chExt cx="6350000" cy="9525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761" t="0" r="-761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92148" y="786054"/>
            <a:ext cx="2892652" cy="2027708"/>
            <a:chOff x="0" y="0"/>
            <a:chExt cx="3856869" cy="270361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2209792"/>
              <a:ext cx="3856869" cy="4938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80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47625"/>
              <a:ext cx="3856869" cy="1781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30"/>
                </a:lnSpc>
                <a:spcBef>
                  <a:spcPct val="0"/>
                </a:spcBef>
              </a:pPr>
              <a:r>
                <a:rPr lang="en-US" b="true" sz="4100" spc="-41">
                  <a:solidFill>
                    <a:srgbClr val="F4F4F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Słowa mogą wszystko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763479" y="1094182"/>
            <a:ext cx="2751574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Trudne sytuacje życiowe - skutek: zagubienie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81952" y="4122063"/>
            <a:ext cx="2794013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Rozmowy z pensjonariuszem domu spokojnej starości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407264" y="7486185"/>
            <a:ext cx="2495821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Odzyskuje pokój wewnętrzny, odnajduje się na nowo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110610" y="6242280"/>
            <a:ext cx="4049783" cy="4044720"/>
          </a:xfrm>
          <a:custGeom>
            <a:avLst/>
            <a:gdLst/>
            <a:ahLst/>
            <a:cxnLst/>
            <a:rect r="r" b="b" t="t" l="l"/>
            <a:pathLst>
              <a:path h="4044720" w="4049783">
                <a:moveTo>
                  <a:pt x="0" y="0"/>
                </a:moveTo>
                <a:lnTo>
                  <a:pt x="4049783" y="0"/>
                </a:lnTo>
                <a:lnTo>
                  <a:pt x="4049783" y="4044720"/>
                </a:lnTo>
                <a:lnTo>
                  <a:pt x="0" y="4044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4887591" y="6895240"/>
            <a:ext cx="2495821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Dla nastolatków.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887591" y="8738643"/>
            <a:ext cx="249582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Komiks.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3484143" y="2631450"/>
            <a:ext cx="6351343" cy="5024100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698064" y="-508231"/>
            <a:ext cx="13031070" cy="11284968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028700" y="-238225"/>
            <a:ext cx="5276948" cy="4569862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572099" y="816610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97412" y="3913404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2"/>
                </a:lnTo>
                <a:lnTo>
                  <a:pt x="0" y="2460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07043" y="7318047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10610" y="6242280"/>
            <a:ext cx="4049783" cy="4044720"/>
          </a:xfrm>
          <a:custGeom>
            <a:avLst/>
            <a:gdLst/>
            <a:ahLst/>
            <a:cxnLst/>
            <a:rect r="r" b="b" t="t" l="l"/>
            <a:pathLst>
              <a:path h="4044720" w="4049783">
                <a:moveTo>
                  <a:pt x="0" y="0"/>
                </a:moveTo>
                <a:lnTo>
                  <a:pt x="4049783" y="0"/>
                </a:lnTo>
                <a:lnTo>
                  <a:pt x="4049783" y="4044720"/>
                </a:lnTo>
                <a:lnTo>
                  <a:pt x="0" y="404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4561" y="2106372"/>
            <a:ext cx="3561029" cy="5123715"/>
          </a:xfrm>
          <a:custGeom>
            <a:avLst/>
            <a:gdLst/>
            <a:ahLst/>
            <a:cxnLst/>
            <a:rect r="r" b="b" t="t" l="l"/>
            <a:pathLst>
              <a:path h="5123715" w="3561029">
                <a:moveTo>
                  <a:pt x="0" y="0"/>
                </a:moveTo>
                <a:lnTo>
                  <a:pt x="3561030" y="0"/>
                </a:lnTo>
                <a:lnTo>
                  <a:pt x="3561030" y="5123715"/>
                </a:lnTo>
                <a:lnTo>
                  <a:pt x="0" y="5123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757161" y="3570491"/>
            <a:ext cx="3580285" cy="5175534"/>
          </a:xfrm>
          <a:custGeom>
            <a:avLst/>
            <a:gdLst/>
            <a:ahLst/>
            <a:cxnLst/>
            <a:rect r="r" b="b" t="t" l="l"/>
            <a:pathLst>
              <a:path h="5175534" w="3580285">
                <a:moveTo>
                  <a:pt x="0" y="0"/>
                </a:moveTo>
                <a:lnTo>
                  <a:pt x="3580286" y="0"/>
                </a:lnTo>
                <a:lnTo>
                  <a:pt x="3580286" y="5175534"/>
                </a:lnTo>
                <a:lnTo>
                  <a:pt x="0" y="51755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638552" y="914520"/>
            <a:ext cx="3572500" cy="1669055"/>
            <a:chOff x="0" y="0"/>
            <a:chExt cx="4763334" cy="2225406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617196"/>
              <a:ext cx="4763334" cy="608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03"/>
                </a:lnSpc>
              </a:pP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47625"/>
              <a:ext cx="4763334" cy="10755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582"/>
                </a:lnSpc>
                <a:spcBef>
                  <a:spcPct val="0"/>
                </a:spcBef>
              </a:pPr>
              <a:r>
                <a:rPr lang="en-US" b="true" sz="5063" spc="-50">
                  <a:solidFill>
                    <a:srgbClr val="F4F4F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Manga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4763479" y="1837132"/>
            <a:ext cx="2751574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Miłość new adult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981952" y="4369713"/>
            <a:ext cx="2794013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Dziewczyna całkowicie niesłysząca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026748" y="8476785"/>
            <a:ext cx="249582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Język migowy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763479" y="6778795"/>
            <a:ext cx="2495821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Dla nastolatków i młodych dorosłych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763479" y="9110720"/>
            <a:ext cx="249582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Manga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10020016" cy="8909785"/>
            <a:chOff x="0" y="0"/>
            <a:chExt cx="37530315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30314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7530314">
                  <a:moveTo>
                    <a:pt x="0" y="0"/>
                  </a:moveTo>
                  <a:lnTo>
                    <a:pt x="0" y="33371907"/>
                  </a:lnTo>
                  <a:lnTo>
                    <a:pt x="37530314" y="33371907"/>
                  </a:lnTo>
                  <a:lnTo>
                    <a:pt x="37530314" y="0"/>
                  </a:lnTo>
                  <a:lnTo>
                    <a:pt x="0" y="0"/>
                  </a:lnTo>
                  <a:close/>
                  <a:moveTo>
                    <a:pt x="37469353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7469353" y="59690"/>
                  </a:lnTo>
                  <a:lnTo>
                    <a:pt x="37469353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083787" y="6957800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546006" y="-558497"/>
            <a:ext cx="4961246" cy="11699092"/>
            <a:chOff x="0" y="0"/>
            <a:chExt cx="3619627" cy="85354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8535426"/>
            </a:xfrm>
            <a:custGeom>
              <a:avLst/>
              <a:gdLst/>
              <a:ahLst/>
              <a:cxnLst/>
              <a:rect r="r" b="b" t="t" l="l"/>
              <a:pathLst>
                <a:path h="8535426" w="3619627">
                  <a:moveTo>
                    <a:pt x="3619627" y="4267714"/>
                  </a:moveTo>
                  <a:lnTo>
                    <a:pt x="2714752" y="8535426"/>
                  </a:lnTo>
                  <a:lnTo>
                    <a:pt x="904875" y="8535426"/>
                  </a:lnTo>
                  <a:lnTo>
                    <a:pt x="0" y="4267714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4267714"/>
                  </a:lnTo>
                  <a:close/>
                </a:path>
              </a:pathLst>
            </a:custGeom>
            <a:solidFill>
              <a:srgbClr val="87F1E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773231" y="1683769"/>
            <a:ext cx="6569996" cy="6919462"/>
            <a:chOff x="0" y="0"/>
            <a:chExt cx="8759995" cy="922595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2525" t="0" r="2525" b="0"/>
            <a:stretch>
              <a:fillRect/>
            </a:stretch>
          </p:blipFill>
          <p:spPr>
            <a:xfrm flipH="false" flipV="false">
              <a:off x="0" y="0"/>
              <a:ext cx="8759995" cy="922595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143119" y="2196262"/>
            <a:ext cx="8448511" cy="6050312"/>
            <a:chOff x="0" y="0"/>
            <a:chExt cx="11264681" cy="806708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11264681" cy="733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334"/>
                </a:lnSpc>
                <a:spcBef>
                  <a:spcPct val="0"/>
                </a:spcBef>
              </a:pPr>
              <a:r>
                <a:rPr lang="en-US" b="true" sz="3612">
                  <a:solidFill>
                    <a:srgbClr val="1B1B1B"/>
                  </a:solidFill>
                  <a:latin typeface="Neue Machina Ultra-Bold"/>
                  <a:ea typeface="Neue Machina Ultra-Bold"/>
                  <a:cs typeface="Neue Machina Ultra-Bold"/>
                  <a:sym typeface="Neue Machina Ultra-Bold"/>
                </a:rPr>
                <a:t>Dlaczego książki?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185191"/>
              <a:ext cx="11264681" cy="68547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44"/>
                </a:lnSpc>
              </a:pPr>
              <a:r>
                <a:rPr lang="en-US" sz="36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Łatwiej jest podjąć i zrozumieć poruszony temat.</a:t>
              </a:r>
            </a:p>
            <a:p>
              <a:pPr algn="l">
                <a:lnSpc>
                  <a:spcPts val="5144"/>
                </a:lnSpc>
              </a:pPr>
              <a:r>
                <a:rPr lang="en-US" sz="36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Łatwiej jest też dzieciom omawiać trudny temat, który dotyczy innych </a:t>
              </a:r>
            </a:p>
            <a:p>
              <a:pPr algn="l">
                <a:lnSpc>
                  <a:spcPts val="5144"/>
                </a:lnSpc>
              </a:pPr>
              <a:r>
                <a:rPr lang="en-US" sz="36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(tu bohaterów książki) niż ich samych, choć przywołują swoje doświadczenia.</a:t>
              </a:r>
            </a:p>
            <a:p>
              <a:pPr algn="l">
                <a:lnSpc>
                  <a:spcPts val="5144"/>
                </a:lnSpc>
              </a:pPr>
              <a:r>
                <a:rPr lang="en-US" sz="36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Dzieci i młodzież to nasza przyszłość.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5400000">
            <a:off x="13168919" y="4730510"/>
            <a:ext cx="9291438" cy="53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5"/>
              </a:lnSpc>
            </a:pPr>
            <a:r>
              <a:rPr lang="en-US" sz="3182" b="true">
                <a:solidFill>
                  <a:srgbClr val="1B1B1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Książki to narzędzie nie tylko do czytania.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2779358" y="2631450"/>
            <a:ext cx="6351343" cy="5024100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698064" y="-508231"/>
            <a:ext cx="12357898" cy="11284968"/>
            <a:chOff x="0" y="0"/>
            <a:chExt cx="3432641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32641" cy="3134614"/>
            </a:xfrm>
            <a:custGeom>
              <a:avLst/>
              <a:gdLst/>
              <a:ahLst/>
              <a:cxnLst/>
              <a:rect r="r" b="b" t="t" l="l"/>
              <a:pathLst>
                <a:path h="3134614" w="3432641">
                  <a:moveTo>
                    <a:pt x="3432641" y="1567307"/>
                  </a:moveTo>
                  <a:lnTo>
                    <a:pt x="2527766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527639" y="0"/>
                  </a:lnTo>
                  <a:lnTo>
                    <a:pt x="3432641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-324427" y="-508231"/>
            <a:ext cx="6279457" cy="3962140"/>
            <a:chOff x="0" y="0"/>
            <a:chExt cx="4923854" cy="31067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23854" cy="3106797"/>
            </a:xfrm>
            <a:custGeom>
              <a:avLst/>
              <a:gdLst/>
              <a:ahLst/>
              <a:cxnLst/>
              <a:rect r="r" b="b" t="t" l="l"/>
              <a:pathLst>
                <a:path h="3106797" w="4923854">
                  <a:moveTo>
                    <a:pt x="4923854" y="1553399"/>
                  </a:moveTo>
                  <a:lnTo>
                    <a:pt x="4018979" y="3106797"/>
                  </a:lnTo>
                  <a:lnTo>
                    <a:pt x="904875" y="3106797"/>
                  </a:lnTo>
                  <a:lnTo>
                    <a:pt x="0" y="1553399"/>
                  </a:lnTo>
                  <a:lnTo>
                    <a:pt x="904875" y="0"/>
                  </a:lnTo>
                  <a:lnTo>
                    <a:pt x="4018852" y="0"/>
                  </a:lnTo>
                  <a:lnTo>
                    <a:pt x="4923854" y="1553399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865298" y="510236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97402" y="3904156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15790" y="7655550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10610" y="6242280"/>
            <a:ext cx="4049783" cy="4044720"/>
          </a:xfrm>
          <a:custGeom>
            <a:avLst/>
            <a:gdLst/>
            <a:ahLst/>
            <a:cxnLst/>
            <a:rect r="r" b="b" t="t" l="l"/>
            <a:pathLst>
              <a:path h="4044720" w="4049783">
                <a:moveTo>
                  <a:pt x="0" y="0"/>
                </a:moveTo>
                <a:lnTo>
                  <a:pt x="4049783" y="0"/>
                </a:lnTo>
                <a:lnTo>
                  <a:pt x="4049783" y="4044720"/>
                </a:lnTo>
                <a:lnTo>
                  <a:pt x="0" y="404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178" y="2582847"/>
            <a:ext cx="3615853" cy="4330415"/>
          </a:xfrm>
          <a:custGeom>
            <a:avLst/>
            <a:gdLst/>
            <a:ahLst/>
            <a:cxnLst/>
            <a:rect r="r" b="b" t="t" l="l"/>
            <a:pathLst>
              <a:path h="4330415" w="3615853">
                <a:moveTo>
                  <a:pt x="0" y="0"/>
                </a:moveTo>
                <a:lnTo>
                  <a:pt x="3615853" y="0"/>
                </a:lnTo>
                <a:lnTo>
                  <a:pt x="3615853" y="4330415"/>
                </a:lnTo>
                <a:lnTo>
                  <a:pt x="0" y="4330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33848" y="4313877"/>
            <a:ext cx="3138705" cy="4847306"/>
          </a:xfrm>
          <a:custGeom>
            <a:avLst/>
            <a:gdLst/>
            <a:ahLst/>
            <a:cxnLst/>
            <a:rect r="r" b="b" t="t" l="l"/>
            <a:pathLst>
              <a:path h="4847306" w="3138705">
                <a:moveTo>
                  <a:pt x="0" y="0"/>
                </a:moveTo>
                <a:lnTo>
                  <a:pt x="3138705" y="0"/>
                </a:lnTo>
                <a:lnTo>
                  <a:pt x="3138705" y="4847306"/>
                </a:lnTo>
                <a:lnTo>
                  <a:pt x="0" y="4847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85" t="-2148" r="-76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45019" y="619041"/>
            <a:ext cx="5140565" cy="2491187"/>
            <a:chOff x="0" y="0"/>
            <a:chExt cx="6854086" cy="332158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2713373"/>
              <a:ext cx="6854086" cy="608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03"/>
                </a:lnSpc>
              </a:pP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47625"/>
              <a:ext cx="6854086" cy="2171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582"/>
                </a:lnSpc>
                <a:spcBef>
                  <a:spcPct val="0"/>
                </a:spcBef>
              </a:pPr>
              <a:r>
                <a:rPr lang="en-US" b="true" sz="5063" spc="-50">
                  <a:solidFill>
                    <a:srgbClr val="F4F4F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Wariacja na temat...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4982216" y="7004800"/>
            <a:ext cx="2495821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Dla nastolatków, młodych dorosłych i dorosłych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428165" y="1241065"/>
            <a:ext cx="448239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Powieść graficzna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75733" y="4976416"/>
            <a:ext cx="4252592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Klasyk w nowym wydaniu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58927" y="8756525"/>
            <a:ext cx="45163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Infografiki i zabawa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2614035" y="2569003"/>
            <a:ext cx="6351343" cy="5024100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698064" y="-508231"/>
            <a:ext cx="12054091" cy="11284968"/>
            <a:chOff x="0" y="0"/>
            <a:chExt cx="3348252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48253" cy="3134614"/>
            </a:xfrm>
            <a:custGeom>
              <a:avLst/>
              <a:gdLst/>
              <a:ahLst/>
              <a:cxnLst/>
              <a:rect r="r" b="b" t="t" l="l"/>
              <a:pathLst>
                <a:path h="3134614" w="3348253">
                  <a:moveTo>
                    <a:pt x="3348253" y="1567307"/>
                  </a:moveTo>
                  <a:lnTo>
                    <a:pt x="244337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443250" y="0"/>
                  </a:lnTo>
                  <a:lnTo>
                    <a:pt x="3348253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-324427" y="-508231"/>
            <a:ext cx="6279457" cy="3962140"/>
            <a:chOff x="0" y="0"/>
            <a:chExt cx="4923854" cy="31067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23854" cy="3106797"/>
            </a:xfrm>
            <a:custGeom>
              <a:avLst/>
              <a:gdLst/>
              <a:ahLst/>
              <a:cxnLst/>
              <a:rect r="r" b="b" t="t" l="l"/>
              <a:pathLst>
                <a:path h="3106797" w="4923854">
                  <a:moveTo>
                    <a:pt x="4923854" y="1553399"/>
                  </a:moveTo>
                  <a:lnTo>
                    <a:pt x="4018979" y="3106797"/>
                  </a:lnTo>
                  <a:lnTo>
                    <a:pt x="904875" y="3106797"/>
                  </a:lnTo>
                  <a:lnTo>
                    <a:pt x="0" y="1553399"/>
                  </a:lnTo>
                  <a:lnTo>
                    <a:pt x="904875" y="0"/>
                  </a:lnTo>
                  <a:lnTo>
                    <a:pt x="4018852" y="0"/>
                  </a:lnTo>
                  <a:lnTo>
                    <a:pt x="4923854" y="1553399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608460" y="550789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5" y="0"/>
                </a:lnTo>
                <a:lnTo>
                  <a:pt x="2819705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56027" y="3904156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6" y="0"/>
                </a:lnTo>
                <a:lnTo>
                  <a:pt x="2819706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88754" y="7593103"/>
            <a:ext cx="2819705" cy="2460193"/>
          </a:xfrm>
          <a:custGeom>
            <a:avLst/>
            <a:gdLst/>
            <a:ahLst/>
            <a:cxnLst/>
            <a:rect r="r" b="b" t="t" l="l"/>
            <a:pathLst>
              <a:path h="2460193" w="2819705">
                <a:moveTo>
                  <a:pt x="0" y="0"/>
                </a:moveTo>
                <a:lnTo>
                  <a:pt x="2819706" y="0"/>
                </a:lnTo>
                <a:lnTo>
                  <a:pt x="2819706" y="2460193"/>
                </a:lnTo>
                <a:lnTo>
                  <a:pt x="0" y="2460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10610" y="6242280"/>
            <a:ext cx="4049783" cy="4044720"/>
          </a:xfrm>
          <a:custGeom>
            <a:avLst/>
            <a:gdLst/>
            <a:ahLst/>
            <a:cxnLst/>
            <a:rect r="r" b="b" t="t" l="l"/>
            <a:pathLst>
              <a:path h="4044720" w="4049783">
                <a:moveTo>
                  <a:pt x="0" y="0"/>
                </a:moveTo>
                <a:lnTo>
                  <a:pt x="4049783" y="0"/>
                </a:lnTo>
                <a:lnTo>
                  <a:pt x="4049783" y="4044720"/>
                </a:lnTo>
                <a:lnTo>
                  <a:pt x="0" y="404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306743" y="3116771"/>
            <a:ext cx="2769760" cy="4073176"/>
          </a:xfrm>
          <a:custGeom>
            <a:avLst/>
            <a:gdLst/>
            <a:ahLst/>
            <a:cxnLst/>
            <a:rect r="r" b="b" t="t" l="l"/>
            <a:pathLst>
              <a:path h="4073176" w="2769760">
                <a:moveTo>
                  <a:pt x="0" y="0"/>
                </a:moveTo>
                <a:lnTo>
                  <a:pt x="2769760" y="0"/>
                </a:lnTo>
                <a:lnTo>
                  <a:pt x="2769760" y="4073176"/>
                </a:lnTo>
                <a:lnTo>
                  <a:pt x="0" y="40731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659180" y="6481375"/>
            <a:ext cx="2306922" cy="3566529"/>
          </a:xfrm>
          <a:custGeom>
            <a:avLst/>
            <a:gdLst/>
            <a:ahLst/>
            <a:cxnLst/>
            <a:rect r="r" b="b" t="t" l="l"/>
            <a:pathLst>
              <a:path h="3566529" w="2306922">
                <a:moveTo>
                  <a:pt x="0" y="0"/>
                </a:moveTo>
                <a:lnTo>
                  <a:pt x="2306922" y="0"/>
                </a:lnTo>
                <a:lnTo>
                  <a:pt x="2306922" y="3566529"/>
                </a:lnTo>
                <a:lnTo>
                  <a:pt x="0" y="3566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8999" y="3116771"/>
            <a:ext cx="2656303" cy="4134978"/>
          </a:xfrm>
          <a:custGeom>
            <a:avLst/>
            <a:gdLst/>
            <a:ahLst/>
            <a:cxnLst/>
            <a:rect r="r" b="b" t="t" l="l"/>
            <a:pathLst>
              <a:path h="4134978" w="2656303">
                <a:moveTo>
                  <a:pt x="0" y="0"/>
                </a:moveTo>
                <a:lnTo>
                  <a:pt x="2656302" y="0"/>
                </a:lnTo>
                <a:lnTo>
                  <a:pt x="2656302" y="4134978"/>
                </a:lnTo>
                <a:lnTo>
                  <a:pt x="0" y="4134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49142" y="612499"/>
            <a:ext cx="5140565" cy="2504272"/>
            <a:chOff x="0" y="0"/>
            <a:chExt cx="6854086" cy="3339029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2730819"/>
              <a:ext cx="6854086" cy="608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03"/>
                </a:lnSpc>
              </a:pP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-47625"/>
              <a:ext cx="6854086" cy="21891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582"/>
                </a:lnSpc>
              </a:pPr>
              <a:r>
                <a:rPr lang="en-US" sz="5063" spc="-50" b="true">
                  <a:solidFill>
                    <a:srgbClr val="F4F4F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Gry książkowe</a:t>
              </a:r>
            </a:p>
            <a:p>
              <a:pPr algn="l">
                <a:lnSpc>
                  <a:spcPts val="6582"/>
                </a:lnSpc>
                <a:spcBef>
                  <a:spcPct val="0"/>
                </a:spcBef>
              </a:pPr>
              <a:r>
                <a:rPr lang="en-US" b="true" sz="5063" spc="-50">
                  <a:solidFill>
                    <a:srgbClr val="F4F4F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Gry paragrafowe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4982216" y="7004800"/>
            <a:ext cx="2495821" cy="2462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Dla nastolatków, młodych dorosłych i dorosłych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428165" y="1241065"/>
            <a:ext cx="448239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Alternatywa dla gier komputerowych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175733" y="4976416"/>
            <a:ext cx="425259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Zagadki logiczne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59910" y="8756525"/>
            <a:ext cx="4252592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Narzędzia multimedialne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3476097" y="2347036"/>
            <a:ext cx="6351343" cy="5024100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110578" y="-783398"/>
            <a:ext cx="12469178" cy="11284968"/>
            <a:chOff x="0" y="0"/>
            <a:chExt cx="3463551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63551" cy="3134614"/>
            </a:xfrm>
            <a:custGeom>
              <a:avLst/>
              <a:gdLst/>
              <a:ahLst/>
              <a:cxnLst/>
              <a:rect r="r" b="b" t="t" l="l"/>
              <a:pathLst>
                <a:path h="3134614" w="3463551">
                  <a:moveTo>
                    <a:pt x="3463551" y="1567307"/>
                  </a:moveTo>
                  <a:lnTo>
                    <a:pt x="2558676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558549" y="0"/>
                  </a:lnTo>
                  <a:lnTo>
                    <a:pt x="3463551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136382" y="0"/>
            <a:ext cx="5777107" cy="4569862"/>
            <a:chOff x="0" y="0"/>
            <a:chExt cx="3962702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324971" y="761074"/>
            <a:ext cx="1409853" cy="1230096"/>
          </a:xfrm>
          <a:custGeom>
            <a:avLst/>
            <a:gdLst/>
            <a:ahLst/>
            <a:cxnLst/>
            <a:rect r="r" b="b" t="t" l="l"/>
            <a:pathLst>
              <a:path h="1230096" w="1409853">
                <a:moveTo>
                  <a:pt x="0" y="0"/>
                </a:moveTo>
                <a:lnTo>
                  <a:pt x="1409852" y="0"/>
                </a:lnTo>
                <a:lnTo>
                  <a:pt x="1409852" y="1230096"/>
                </a:lnTo>
                <a:lnTo>
                  <a:pt x="0" y="1230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72864" y="2347036"/>
            <a:ext cx="1409853" cy="1230096"/>
          </a:xfrm>
          <a:custGeom>
            <a:avLst/>
            <a:gdLst/>
            <a:ahLst/>
            <a:cxnLst/>
            <a:rect r="r" b="b" t="t" l="l"/>
            <a:pathLst>
              <a:path h="1230096" w="1409853">
                <a:moveTo>
                  <a:pt x="0" y="0"/>
                </a:moveTo>
                <a:lnTo>
                  <a:pt x="1409852" y="0"/>
                </a:lnTo>
                <a:lnTo>
                  <a:pt x="1409852" y="1230096"/>
                </a:lnTo>
                <a:lnTo>
                  <a:pt x="0" y="1230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1372864" y="3945318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89" y="0"/>
                </a:lnTo>
                <a:lnTo>
                  <a:pt x="1494889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28964" y="6851840"/>
            <a:ext cx="3239644" cy="3235594"/>
          </a:xfrm>
          <a:custGeom>
            <a:avLst/>
            <a:gdLst/>
            <a:ahLst/>
            <a:cxnLst/>
            <a:rect r="r" b="b" t="t" l="l"/>
            <a:pathLst>
              <a:path h="3235594" w="3239644">
                <a:moveTo>
                  <a:pt x="0" y="0"/>
                </a:moveTo>
                <a:lnTo>
                  <a:pt x="3239644" y="0"/>
                </a:lnTo>
                <a:lnTo>
                  <a:pt x="3239644" y="3235595"/>
                </a:lnTo>
                <a:lnTo>
                  <a:pt x="0" y="3235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84991" y="5547550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90" y="0"/>
                </a:lnTo>
                <a:lnTo>
                  <a:pt x="1494890" y="1304290"/>
                </a:lnTo>
                <a:lnTo>
                  <a:pt x="0" y="1304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73048" y="7055548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90" y="0"/>
                </a:lnTo>
                <a:lnTo>
                  <a:pt x="1494890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892286" y="8831444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90" y="0"/>
                </a:lnTo>
                <a:lnTo>
                  <a:pt x="1494890" y="1304290"/>
                </a:lnTo>
                <a:lnTo>
                  <a:pt x="0" y="1304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3228740"/>
            <a:ext cx="2855356" cy="4222095"/>
          </a:xfrm>
          <a:custGeom>
            <a:avLst/>
            <a:gdLst/>
            <a:ahLst/>
            <a:cxnLst/>
            <a:rect r="r" b="b" t="t" l="l"/>
            <a:pathLst>
              <a:path h="4222095" w="2855356">
                <a:moveTo>
                  <a:pt x="0" y="0"/>
                </a:moveTo>
                <a:lnTo>
                  <a:pt x="2855356" y="0"/>
                </a:lnTo>
                <a:lnTo>
                  <a:pt x="2855356" y="4222096"/>
                </a:lnTo>
                <a:lnTo>
                  <a:pt x="0" y="4222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93" t="-320" r="0" b="-64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978571" y="4218067"/>
            <a:ext cx="2841803" cy="3963257"/>
          </a:xfrm>
          <a:custGeom>
            <a:avLst/>
            <a:gdLst/>
            <a:ahLst/>
            <a:cxnLst/>
            <a:rect r="r" b="b" t="t" l="l"/>
            <a:pathLst>
              <a:path h="3963257" w="2841803">
                <a:moveTo>
                  <a:pt x="0" y="0"/>
                </a:moveTo>
                <a:lnTo>
                  <a:pt x="2841802" y="0"/>
                </a:lnTo>
                <a:lnTo>
                  <a:pt x="2841802" y="3963256"/>
                </a:lnTo>
                <a:lnTo>
                  <a:pt x="0" y="3963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5" t="-2046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136699" y="902883"/>
            <a:ext cx="4687436" cy="3380258"/>
            <a:chOff x="0" y="0"/>
            <a:chExt cx="6249915" cy="450701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4013192"/>
              <a:ext cx="6249915" cy="4938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80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47625"/>
              <a:ext cx="6249915" cy="3584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30"/>
                </a:lnSpc>
              </a:pPr>
              <a:r>
                <a:rPr lang="en-US" sz="4100" spc="-41">
                  <a:solidFill>
                    <a:srgbClr val="F5EDE3"/>
                  </a:solidFill>
                  <a:latin typeface="Fira Sans"/>
                  <a:ea typeface="Fira Sans"/>
                  <a:cs typeface="Fira Sans"/>
                  <a:sym typeface="Fira Sans"/>
                </a:rPr>
                <a:t>Trigger warnings-</a:t>
              </a:r>
            </a:p>
            <a:p>
              <a:pPr algn="l">
                <a:lnSpc>
                  <a:spcPts val="5330"/>
                </a:lnSpc>
              </a:pPr>
              <a:r>
                <a:rPr lang="en-US" sz="4100" spc="-41">
                  <a:solidFill>
                    <a:srgbClr val="F5EDE3"/>
                  </a:solidFill>
                  <a:latin typeface="Fira Sans"/>
                  <a:ea typeface="Fira Sans"/>
                  <a:cs typeface="Fira Sans"/>
                  <a:sym typeface="Fira Sans"/>
                </a:rPr>
                <a:t>ostrzeżenia dotyczące treści</a:t>
              </a:r>
            </a:p>
            <a:p>
              <a:pPr algn="l">
                <a:lnSpc>
                  <a:spcPts val="5330"/>
                </a:lnSpc>
                <a:spcBef>
                  <a:spcPct val="0"/>
                </a:spcBef>
              </a:pPr>
              <a:r>
                <a:rPr lang="en-US" sz="4100" spc="-41">
                  <a:solidFill>
                    <a:srgbClr val="F4F4F4"/>
                  </a:solidFill>
                  <a:latin typeface="Fira Sans"/>
                  <a:ea typeface="Fira Sans"/>
                  <a:cs typeface="Fira Sans"/>
                  <a:sym typeface="Fira Sans"/>
                </a:rPr>
                <a:t> 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2923675" y="752552"/>
            <a:ext cx="4146773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Przemoc psychiczna </a:t>
            </a: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 fizyczna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27440" y="8845614"/>
            <a:ext cx="398684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Lekko uchylone drzwi do sypialni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216272" y="7384664"/>
            <a:ext cx="2043028" cy="1893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sz="2714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Dla nastolatków </a:t>
            </a:r>
          </a:p>
          <a:p>
            <a:pPr algn="l">
              <a:lnSpc>
                <a:spcPts val="3800"/>
              </a:lnSpc>
            </a:pPr>
            <a:r>
              <a:rPr lang="en-US" sz="2714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 młodych dorosłych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34823" y="2280361"/>
            <a:ext cx="5024635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Toksyczne relacje pomiędzy bohaterami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734823" y="4409885"/>
            <a:ext cx="502463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Zaburzenia odżywiania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879881" y="5876162"/>
            <a:ext cx="482186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Przemoc psychiczna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882065" y="7384161"/>
            <a:ext cx="32910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Wulgarny język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4163557" y="2347036"/>
            <a:ext cx="5375546" cy="5024100"/>
            <a:chOff x="0" y="0"/>
            <a:chExt cx="335388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5388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353887">
                  <a:moveTo>
                    <a:pt x="3353887" y="1567307"/>
                  </a:moveTo>
                  <a:lnTo>
                    <a:pt x="244901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448885" y="0"/>
                  </a:lnTo>
                  <a:lnTo>
                    <a:pt x="335388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110578" y="-783398"/>
            <a:ext cx="11755165" cy="11284968"/>
            <a:chOff x="0" y="0"/>
            <a:chExt cx="3265220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65220" cy="3134614"/>
            </a:xfrm>
            <a:custGeom>
              <a:avLst/>
              <a:gdLst/>
              <a:ahLst/>
              <a:cxnLst/>
              <a:rect r="r" b="b" t="t" l="l"/>
              <a:pathLst>
                <a:path h="3134614" w="3265220">
                  <a:moveTo>
                    <a:pt x="3265220" y="1567307"/>
                  </a:moveTo>
                  <a:lnTo>
                    <a:pt x="2360345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360218" y="0"/>
                  </a:lnTo>
                  <a:lnTo>
                    <a:pt x="3265220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-996828" y="2221769"/>
            <a:ext cx="7623078" cy="6030080"/>
            <a:chOff x="0" y="0"/>
            <a:chExt cx="3962702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483464" y="632532"/>
            <a:ext cx="1409853" cy="1230096"/>
          </a:xfrm>
          <a:custGeom>
            <a:avLst/>
            <a:gdLst/>
            <a:ahLst/>
            <a:cxnLst/>
            <a:rect r="r" b="b" t="t" l="l"/>
            <a:pathLst>
              <a:path h="1230096" w="1409853">
                <a:moveTo>
                  <a:pt x="0" y="0"/>
                </a:moveTo>
                <a:lnTo>
                  <a:pt x="1409853" y="0"/>
                </a:lnTo>
                <a:lnTo>
                  <a:pt x="1409853" y="1230096"/>
                </a:lnTo>
                <a:lnTo>
                  <a:pt x="0" y="1230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57900" y="2417280"/>
            <a:ext cx="1409853" cy="1230096"/>
          </a:xfrm>
          <a:custGeom>
            <a:avLst/>
            <a:gdLst/>
            <a:ahLst/>
            <a:cxnLst/>
            <a:rect r="r" b="b" t="t" l="l"/>
            <a:pathLst>
              <a:path h="1230096" w="1409853">
                <a:moveTo>
                  <a:pt x="0" y="0"/>
                </a:moveTo>
                <a:lnTo>
                  <a:pt x="1409853" y="0"/>
                </a:lnTo>
                <a:lnTo>
                  <a:pt x="1409853" y="1230097"/>
                </a:lnTo>
                <a:lnTo>
                  <a:pt x="0" y="1230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1415382" y="4000310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89" y="0"/>
                </a:lnTo>
                <a:lnTo>
                  <a:pt x="1494889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621847" y="172499"/>
            <a:ext cx="5764960" cy="5044340"/>
            <a:chOff x="0" y="0"/>
            <a:chExt cx="812800" cy="7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11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11">
                  <a:moveTo>
                    <a:pt x="5303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30371" y="551732"/>
                  </a:lnTo>
                  <a:cubicBezTo>
                    <a:pt x="686363" y="551732"/>
                    <a:pt x="812800" y="428220"/>
                    <a:pt x="812800" y="275861"/>
                  </a:cubicBezTo>
                  <a:cubicBezTo>
                    <a:pt x="812811" y="123512"/>
                    <a:pt x="686363" y="0"/>
                    <a:pt x="530371" y="0"/>
                  </a:cubicBezTo>
                  <a:close/>
                </a:path>
              </a:pathLst>
            </a:custGeom>
            <a:solidFill>
              <a:srgbClr val="00993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812800" cy="568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159"/>
                </a:lnSpc>
              </a:pPr>
              <a:r>
                <a:rPr lang="en-US" sz="4399" b="true">
                  <a:solidFill>
                    <a:srgbClr val="000000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NOWE TEMATY</a:t>
              </a:r>
            </a:p>
            <a:p>
              <a:pPr algn="ctr">
                <a:lnSpc>
                  <a:spcPts val="6159"/>
                </a:lnSpc>
              </a:pPr>
              <a:r>
                <a:rPr lang="en-US" b="true" sz="4399">
                  <a:solidFill>
                    <a:srgbClr val="000000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dzieci, młodzieży i młodych dorosłych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431063" y="5236809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89" y="0"/>
                </a:lnTo>
                <a:lnTo>
                  <a:pt x="1494889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396555" y="6718990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90" y="0"/>
                </a:lnTo>
                <a:lnTo>
                  <a:pt x="1494890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626250" y="8319190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89" y="0"/>
                </a:lnTo>
                <a:lnTo>
                  <a:pt x="1494889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0" y="2613624"/>
            <a:ext cx="6058479" cy="5246370"/>
            <a:chOff x="0" y="0"/>
            <a:chExt cx="4282440" cy="3708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87" t="0" r="-14987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3112527" y="624010"/>
            <a:ext cx="4146773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Przemoc psychiczna </a:t>
            </a: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 fizyczna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127746" y="8358506"/>
            <a:ext cx="4363426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hejt klasowy - publikacja filmików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112527" y="2240484"/>
            <a:ext cx="4524477" cy="1526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Toksyczne relacje pomiędzy rówieśnikami oraz rodzicami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88567" y="4328923"/>
            <a:ext cx="502463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Zaburzenia odżywiania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634866" y="5306582"/>
            <a:ext cx="3055921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Bohaterami influencerzy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37952" y="7101841"/>
            <a:ext cx="217599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Aplikacje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867378" y="8862697"/>
            <a:ext cx="3227921" cy="87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5"/>
              </a:lnSpc>
            </a:pPr>
            <a:r>
              <a:rPr lang="en-US" sz="2504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Wątek romantyczny inny niż wszystkie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804276" y="8358506"/>
            <a:ext cx="329102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Ból po stracie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3204577" y="8329931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89" y="0"/>
                </a:lnTo>
                <a:lnTo>
                  <a:pt x="1494889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204577" y="6555703"/>
            <a:ext cx="1494889" cy="1304291"/>
          </a:xfrm>
          <a:custGeom>
            <a:avLst/>
            <a:gdLst/>
            <a:ahLst/>
            <a:cxnLst/>
            <a:rect r="r" b="b" t="t" l="l"/>
            <a:pathLst>
              <a:path h="1304291" w="1494889">
                <a:moveTo>
                  <a:pt x="0" y="0"/>
                </a:moveTo>
                <a:lnTo>
                  <a:pt x="1494889" y="0"/>
                </a:lnTo>
                <a:lnTo>
                  <a:pt x="1494889" y="1304291"/>
                </a:lnTo>
                <a:lnTo>
                  <a:pt x="0" y="13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4804276" y="6584278"/>
            <a:ext cx="329102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Przemoc na tle płciowym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3311155" y="-683246"/>
            <a:ext cx="13641334" cy="11813459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6952323" y="2711434"/>
            <a:ext cx="6351343" cy="5024100"/>
            <a:chOff x="0" y="0"/>
            <a:chExt cx="3962702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5178" y="828025"/>
            <a:ext cx="6573757" cy="881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19"/>
              </a:lnSpc>
            </a:pPr>
            <a:r>
              <a:rPr lang="en-US" sz="7231" spc="7">
                <a:solidFill>
                  <a:srgbClr val="262434"/>
                </a:solidFill>
                <a:latin typeface="Lilita One"/>
                <a:ea typeface="Lilita One"/>
                <a:cs typeface="Lilita One"/>
                <a:sym typeface="Lilita One"/>
              </a:rPr>
              <a:t>YOUNG ADULT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48494" y="1538013"/>
            <a:ext cx="8072409" cy="8478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6581" indent="-353290" lvl="1">
              <a:lnSpc>
                <a:spcPts val="556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272" strike="noStrike" u="none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Tematyka:</a:t>
            </a:r>
            <a:r>
              <a:rPr lang="en-US" sz="3272" strike="noStrike" u="none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dojrzewanie, relacje międzyludzkie, pierwsze miłości, przyjaźń, szkoła, problemy społeczne, poszukiwanie własnej tożsamości;</a:t>
            </a:r>
          </a:p>
          <a:p>
            <a:pPr algn="l" marL="706581" indent="-353290" lvl="1">
              <a:lnSpc>
                <a:spcPts val="556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272" strike="noStrike" u="none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Główni bohaterowie:</a:t>
            </a:r>
            <a:r>
              <a:rPr lang="en-US" sz="3272" strike="noStrike" u="none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nastolatki, ewentualnie osoby tuż po zakończeniu szkoły średniej;</a:t>
            </a:r>
          </a:p>
          <a:p>
            <a:pPr algn="l" marL="706581" indent="-353290" lvl="1">
              <a:lnSpc>
                <a:spcPts val="556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272" strike="noStrike" u="none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Grupa docelowa</a:t>
            </a:r>
            <a:r>
              <a:rPr lang="en-US" sz="3272" strike="noStrike" u="none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: nastolatki w wieku 12-18 lat;</a:t>
            </a:r>
          </a:p>
          <a:p>
            <a:pPr algn="l" marL="706581" indent="-353290" lvl="1">
              <a:lnSpc>
                <a:spcPts val="556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272" strike="noStrike" u="none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Sceny erotyczne</a:t>
            </a:r>
            <a:r>
              <a:rPr lang="en-US" sz="3272" strike="noStrike" u="none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mogą się pojawiać , ale zazwyczaj są umiarkowane i niezbyt dokładnie opisane.</a:t>
            </a:r>
          </a:p>
        </p:txBody>
      </p:sp>
      <p:grpSp>
        <p:nvGrpSpPr>
          <p:cNvPr name="Group 8" id="8"/>
          <p:cNvGrpSpPr/>
          <p:nvPr/>
        </p:nvGrpSpPr>
        <p:grpSpPr>
          <a:xfrm rot="-10800000">
            <a:off x="8276999" y="-841506"/>
            <a:ext cx="14006830" cy="12129981"/>
            <a:chOff x="0" y="0"/>
            <a:chExt cx="3619627" cy="31346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895444" y="775565"/>
            <a:ext cx="6702636" cy="935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77"/>
              </a:lnSpc>
            </a:pPr>
            <a:r>
              <a:rPr lang="en-US" sz="7764" spc="7">
                <a:solidFill>
                  <a:srgbClr val="262434"/>
                </a:solidFill>
                <a:latin typeface="Lilita One"/>
                <a:ea typeface="Lilita One"/>
                <a:cs typeface="Lilita One"/>
                <a:sym typeface="Lilita One"/>
              </a:rPr>
              <a:t>NEW ADULT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42404" y="1901845"/>
            <a:ext cx="8045596" cy="6364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6581" indent="-353290" lvl="1">
              <a:lnSpc>
                <a:spcPts val="5563"/>
              </a:lnSpc>
              <a:buFont typeface="Arial"/>
              <a:buChar char="•"/>
            </a:pPr>
            <a:r>
              <a:rPr lang="en-US" b="true" sz="3272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Tematyka</a:t>
            </a:r>
            <a:r>
              <a:rPr lang="en-US" sz="3272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: wyzwania dorosłego życia , pierwsze kroki w samodzielność, kariera, związki, seksualność;</a:t>
            </a:r>
          </a:p>
          <a:p>
            <a:pPr algn="l" marL="706581" indent="-353290" lvl="1">
              <a:lnSpc>
                <a:spcPts val="5563"/>
              </a:lnSpc>
              <a:buFont typeface="Arial"/>
              <a:buChar char="•"/>
            </a:pPr>
            <a:r>
              <a:rPr lang="en-US" b="true" sz="3272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Główni bohaterowie</a:t>
            </a:r>
            <a:r>
              <a:rPr lang="en-US" sz="3272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to młodzi dorośli, którzy wkraczają w dorosłość;</a:t>
            </a:r>
          </a:p>
          <a:p>
            <a:pPr algn="l" marL="706581" indent="-353290" lvl="1">
              <a:lnSpc>
                <a:spcPts val="5563"/>
              </a:lnSpc>
              <a:buFont typeface="Arial"/>
              <a:buChar char="•"/>
            </a:pPr>
            <a:r>
              <a:rPr lang="en-US" sz="3272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Grupa docelowa to młodzi dorośli </a:t>
            </a:r>
          </a:p>
          <a:p>
            <a:pPr algn="l">
              <a:lnSpc>
                <a:spcPts val="5563"/>
              </a:lnSpc>
            </a:pPr>
            <a:r>
              <a:rPr lang="en-US" sz="3272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      w wieku 18-25 lat;</a:t>
            </a:r>
          </a:p>
          <a:p>
            <a:pPr algn="l" marL="706581" indent="-353290" lvl="1">
              <a:lnSpc>
                <a:spcPts val="5563"/>
              </a:lnSpc>
              <a:buFont typeface="Arial"/>
              <a:buChar char="•"/>
            </a:pPr>
            <a:r>
              <a:rPr lang="en-US" sz="3272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Sceny erotyczne mogą być dokładnie opisane.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2639674" y="2318810"/>
            <a:ext cx="6351343" cy="5024100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4590038" y="-811624"/>
            <a:ext cx="13031070" cy="11284968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-1460519" y="1171990"/>
            <a:ext cx="9901551" cy="365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5ED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BOOKtok - 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5ED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społeczność 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5ED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książkowa 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5ED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TikToku</a:t>
            </a:r>
          </a:p>
        </p:txBody>
      </p:sp>
      <p:grpSp>
        <p:nvGrpSpPr>
          <p:cNvPr name="Group 7" id="7"/>
          <p:cNvGrpSpPr/>
          <p:nvPr/>
        </p:nvGrpSpPr>
        <p:grpSpPr>
          <a:xfrm rot="-10800000">
            <a:off x="9368327" y="2318810"/>
            <a:ext cx="6351343" cy="5024100"/>
            <a:chOff x="0" y="0"/>
            <a:chExt cx="3962702" cy="313461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9" id="9"/>
          <p:cNvGrpSpPr/>
          <p:nvPr/>
        </p:nvGrpSpPr>
        <p:grpSpPr>
          <a:xfrm rot="-10800000">
            <a:off x="9931779" y="-811624"/>
            <a:ext cx="13031070" cy="11284968"/>
            <a:chOff x="0" y="0"/>
            <a:chExt cx="3619627" cy="31346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1475819" y="1171990"/>
            <a:ext cx="6812181" cy="365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b="true" sz="5199" strike="noStrike" u="none">
                <a:solidFill>
                  <a:srgbClr val="F5ED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Bookstagram - społeczność książkowa </a:t>
            </a:r>
          </a:p>
          <a:p>
            <a:pPr algn="ctr" marL="0" indent="0" lvl="0">
              <a:lnSpc>
                <a:spcPts val="7279"/>
              </a:lnSpc>
              <a:spcBef>
                <a:spcPct val="0"/>
              </a:spcBef>
            </a:pPr>
            <a:r>
              <a:rPr lang="en-US" b="true" sz="5199" strike="noStrike" u="none">
                <a:solidFill>
                  <a:srgbClr val="F5EDE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Instagramie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824510" y="525181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1300" y="5005015"/>
            <a:ext cx="3794592" cy="4361600"/>
          </a:xfrm>
          <a:custGeom>
            <a:avLst/>
            <a:gdLst/>
            <a:ahLst/>
            <a:cxnLst/>
            <a:rect r="r" b="b" t="t" l="l"/>
            <a:pathLst>
              <a:path h="4361600" w="3794592">
                <a:moveTo>
                  <a:pt x="0" y="0"/>
                </a:moveTo>
                <a:lnTo>
                  <a:pt x="3794593" y="0"/>
                </a:lnTo>
                <a:lnTo>
                  <a:pt x="3794593" y="4361601"/>
                </a:lnTo>
                <a:lnTo>
                  <a:pt x="0" y="4361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047413" y="129920"/>
            <a:ext cx="2641827" cy="6543225"/>
          </a:xfrm>
          <a:custGeom>
            <a:avLst/>
            <a:gdLst/>
            <a:ahLst/>
            <a:cxnLst/>
            <a:rect r="r" b="b" t="t" l="l"/>
            <a:pathLst>
              <a:path h="6543225" w="2641827">
                <a:moveTo>
                  <a:pt x="0" y="0"/>
                </a:moveTo>
                <a:lnTo>
                  <a:pt x="2641827" y="0"/>
                </a:lnTo>
                <a:lnTo>
                  <a:pt x="2641827" y="6543225"/>
                </a:lnTo>
                <a:lnTo>
                  <a:pt x="0" y="6543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910539" y="7910806"/>
            <a:ext cx="2915575" cy="23761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3443179" y="-214604"/>
            <a:ext cx="13547165" cy="10716207"/>
            <a:chOff x="0" y="0"/>
            <a:chExt cx="3962702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1028700" y="2836420"/>
            <a:ext cx="6351343" cy="5024100"/>
            <a:chOff x="0" y="0"/>
            <a:chExt cx="3962702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6270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62702">
                  <a:moveTo>
                    <a:pt x="3962702" y="1567307"/>
                  </a:moveTo>
                  <a:lnTo>
                    <a:pt x="305782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57700" y="0"/>
                  </a:lnTo>
                  <a:lnTo>
                    <a:pt x="3962702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803879" y="-381897"/>
            <a:ext cx="14355814" cy="11284968"/>
            <a:chOff x="0" y="0"/>
            <a:chExt cx="3987600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87600" cy="3134614"/>
            </a:xfrm>
            <a:custGeom>
              <a:avLst/>
              <a:gdLst/>
              <a:ahLst/>
              <a:cxnLst/>
              <a:rect r="r" b="b" t="t" l="l"/>
              <a:pathLst>
                <a:path h="3134614" w="3987600">
                  <a:moveTo>
                    <a:pt x="3987600" y="1567307"/>
                  </a:moveTo>
                  <a:lnTo>
                    <a:pt x="3082725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082598" y="0"/>
                  </a:lnTo>
                  <a:lnTo>
                    <a:pt x="3987600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674570" y="1622475"/>
            <a:ext cx="9443922" cy="7104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3"/>
              </a:lnSpc>
            </a:pPr>
            <a:r>
              <a:rPr lang="en-US" b="true" sz="3313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TBR(to be read) </a:t>
            </a:r>
            <a:r>
              <a:rPr lang="en-US" sz="3313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- lista książek do przeczytania, pokazanie planów czytelniczych (planery);</a:t>
            </a:r>
          </a:p>
          <a:p>
            <a:pPr algn="l">
              <a:lnSpc>
                <a:spcPts val="5633"/>
              </a:lnSpc>
            </a:pPr>
            <a:r>
              <a:rPr lang="en-US" b="true" sz="3313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Bookshelf tour</a:t>
            </a:r>
            <a:r>
              <a:rPr lang="en-US" sz="3313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- filmiki, w których autor oprowadza widzów po swojej biblioteczce;</a:t>
            </a:r>
          </a:p>
          <a:p>
            <a:pPr algn="l">
              <a:lnSpc>
                <a:spcPts val="5633"/>
              </a:lnSpc>
            </a:pPr>
            <a:r>
              <a:rPr lang="en-US" b="true" sz="3313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Read with me</a:t>
            </a:r>
            <a:r>
              <a:rPr lang="en-US" sz="3313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- wideo w którym autorzy książek zapraszają do wspólnego czytania - np. wykorzystując animację poklatkową, nagrywają siebie czytających;</a:t>
            </a:r>
          </a:p>
          <a:p>
            <a:pPr algn="l">
              <a:lnSpc>
                <a:spcPts val="5633"/>
              </a:lnSpc>
            </a:pPr>
            <a:r>
              <a:rPr lang="en-US" b="true" sz="3313">
                <a:solidFill>
                  <a:srgbClr val="F5EDE3"/>
                </a:solidFill>
                <a:latin typeface="Roboto Bold"/>
                <a:ea typeface="Roboto Bold"/>
                <a:cs typeface="Roboto Bold"/>
                <a:sym typeface="Roboto Bold"/>
              </a:rPr>
              <a:t>DNF (did not finish)</a:t>
            </a:r>
            <a:r>
              <a:rPr lang="en-US" sz="3313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 - książka, której czytelnik </a:t>
            </a:r>
          </a:p>
          <a:p>
            <a:pPr algn="l">
              <a:lnSpc>
                <a:spcPts val="5633"/>
              </a:lnSpc>
            </a:pPr>
            <a:r>
              <a:rPr lang="en-US" sz="3313">
                <a:solidFill>
                  <a:srgbClr val="F5EDE3"/>
                </a:solidFill>
                <a:latin typeface="Roboto"/>
                <a:ea typeface="Roboto"/>
                <a:cs typeface="Roboto"/>
                <a:sym typeface="Roboto"/>
              </a:rPr>
              <a:t>nie dokończył.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22170" y="342900"/>
            <a:ext cx="9172625" cy="1266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85"/>
              </a:lnSpc>
            </a:pPr>
            <a:r>
              <a:rPr lang="en-US" sz="10564" spc="10">
                <a:solidFill>
                  <a:srgbClr val="282158"/>
                </a:solidFill>
                <a:latin typeface="Lilita One"/>
                <a:ea typeface="Lilita One"/>
                <a:cs typeface="Lilita One"/>
                <a:sym typeface="Lilita One"/>
              </a:rPr>
              <a:t>TRENDY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765759" y="1760354"/>
            <a:ext cx="908810" cy="792937"/>
          </a:xfrm>
          <a:custGeom>
            <a:avLst/>
            <a:gdLst/>
            <a:ahLst/>
            <a:cxnLst/>
            <a:rect r="r" b="b" t="t" l="l"/>
            <a:pathLst>
              <a:path h="792937" w="908810">
                <a:moveTo>
                  <a:pt x="0" y="0"/>
                </a:moveTo>
                <a:lnTo>
                  <a:pt x="908811" y="0"/>
                </a:lnTo>
                <a:lnTo>
                  <a:pt x="908811" y="792937"/>
                </a:lnTo>
                <a:lnTo>
                  <a:pt x="0" y="79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13359" y="3200991"/>
            <a:ext cx="908810" cy="792937"/>
          </a:xfrm>
          <a:custGeom>
            <a:avLst/>
            <a:gdLst/>
            <a:ahLst/>
            <a:cxnLst/>
            <a:rect r="r" b="b" t="t" l="l"/>
            <a:pathLst>
              <a:path h="792937" w="908810">
                <a:moveTo>
                  <a:pt x="0" y="0"/>
                </a:moveTo>
                <a:lnTo>
                  <a:pt x="908811" y="0"/>
                </a:lnTo>
                <a:lnTo>
                  <a:pt x="908811" y="792937"/>
                </a:lnTo>
                <a:lnTo>
                  <a:pt x="0" y="79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613359" y="4864118"/>
            <a:ext cx="908810" cy="792937"/>
          </a:xfrm>
          <a:custGeom>
            <a:avLst/>
            <a:gdLst/>
            <a:ahLst/>
            <a:cxnLst/>
            <a:rect r="r" b="b" t="t" l="l"/>
            <a:pathLst>
              <a:path h="792937" w="908810">
                <a:moveTo>
                  <a:pt x="0" y="0"/>
                </a:moveTo>
                <a:lnTo>
                  <a:pt x="908811" y="0"/>
                </a:lnTo>
                <a:lnTo>
                  <a:pt x="908811" y="792937"/>
                </a:lnTo>
                <a:lnTo>
                  <a:pt x="0" y="79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765759" y="7464052"/>
            <a:ext cx="908810" cy="792937"/>
          </a:xfrm>
          <a:custGeom>
            <a:avLst/>
            <a:gdLst/>
            <a:ahLst/>
            <a:cxnLst/>
            <a:rect r="r" b="b" t="t" l="l"/>
            <a:pathLst>
              <a:path h="792937" w="908810">
                <a:moveTo>
                  <a:pt x="0" y="0"/>
                </a:moveTo>
                <a:lnTo>
                  <a:pt x="908811" y="0"/>
                </a:lnTo>
                <a:lnTo>
                  <a:pt x="908811" y="792937"/>
                </a:lnTo>
                <a:lnTo>
                  <a:pt x="0" y="79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93393" y="9059336"/>
            <a:ext cx="908810" cy="792937"/>
          </a:xfrm>
          <a:custGeom>
            <a:avLst/>
            <a:gdLst/>
            <a:ahLst/>
            <a:cxnLst/>
            <a:rect r="r" b="b" t="t" l="l"/>
            <a:pathLst>
              <a:path h="792937" w="908810">
                <a:moveTo>
                  <a:pt x="0" y="0"/>
                </a:moveTo>
                <a:lnTo>
                  <a:pt x="908811" y="0"/>
                </a:lnTo>
                <a:lnTo>
                  <a:pt x="908811" y="792937"/>
                </a:lnTo>
                <a:lnTo>
                  <a:pt x="0" y="792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803825" y="8858626"/>
            <a:ext cx="7676982" cy="1127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9"/>
              </a:lnSpc>
            </a:pPr>
            <a:r>
              <a:rPr lang="en-US" sz="3228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Indywidualizacja własnego egzemplarza - adnotowanie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703100" y="1623010"/>
            <a:ext cx="9715497" cy="6643986"/>
            <a:chOff x="0" y="0"/>
            <a:chExt cx="4583744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83744" cy="3134614"/>
            </a:xfrm>
            <a:custGeom>
              <a:avLst/>
              <a:gdLst/>
              <a:ahLst/>
              <a:cxnLst/>
              <a:rect r="r" b="b" t="t" l="l"/>
              <a:pathLst>
                <a:path h="3134614" w="4583744">
                  <a:moveTo>
                    <a:pt x="4583744" y="1567307"/>
                  </a:moveTo>
                  <a:lnTo>
                    <a:pt x="3678869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678742" y="0"/>
                  </a:lnTo>
                  <a:lnTo>
                    <a:pt x="4583744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3562886" y="-626422"/>
            <a:ext cx="13480951" cy="11142850"/>
            <a:chOff x="0" y="0"/>
            <a:chExt cx="3792349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92349" cy="3134614"/>
            </a:xfrm>
            <a:custGeom>
              <a:avLst/>
              <a:gdLst/>
              <a:ahLst/>
              <a:cxnLst/>
              <a:rect r="r" b="b" t="t" l="l"/>
              <a:pathLst>
                <a:path h="3134614" w="3792349">
                  <a:moveTo>
                    <a:pt x="3792349" y="1567307"/>
                  </a:moveTo>
                  <a:lnTo>
                    <a:pt x="288747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887347" y="0"/>
                  </a:lnTo>
                  <a:lnTo>
                    <a:pt x="3792349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484941" y="1792370"/>
            <a:ext cx="4402077" cy="6702261"/>
          </a:xfrm>
          <a:custGeom>
            <a:avLst/>
            <a:gdLst/>
            <a:ahLst/>
            <a:cxnLst/>
            <a:rect r="r" b="b" t="t" l="l"/>
            <a:pathLst>
              <a:path h="6702261" w="4402077">
                <a:moveTo>
                  <a:pt x="0" y="0"/>
                </a:moveTo>
                <a:lnTo>
                  <a:pt x="4402077" y="0"/>
                </a:lnTo>
                <a:lnTo>
                  <a:pt x="4402077" y="6702260"/>
                </a:lnTo>
                <a:lnTo>
                  <a:pt x="0" y="670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53193" y="226473"/>
            <a:ext cx="4666636" cy="1018512"/>
          </a:xfrm>
          <a:custGeom>
            <a:avLst/>
            <a:gdLst/>
            <a:ahLst/>
            <a:cxnLst/>
            <a:rect r="r" b="b" t="t" l="l"/>
            <a:pathLst>
              <a:path h="1018512" w="4666636">
                <a:moveTo>
                  <a:pt x="0" y="0"/>
                </a:moveTo>
                <a:lnTo>
                  <a:pt x="4666636" y="0"/>
                </a:lnTo>
                <a:lnTo>
                  <a:pt x="4666636" y="1018512"/>
                </a:lnTo>
                <a:lnTo>
                  <a:pt x="0" y="1018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1387" y="1259485"/>
            <a:ext cx="7835021" cy="7294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2"/>
              </a:lnSpc>
              <a:spcBef>
                <a:spcPct val="0"/>
              </a:spcBef>
            </a:pPr>
            <a:r>
              <a:rPr lang="en-US" sz="3951">
                <a:solidFill>
                  <a:srgbClr val="F4F4F4"/>
                </a:solidFill>
                <a:latin typeface="Open Sans"/>
                <a:ea typeface="Open Sans"/>
                <a:cs typeface="Open Sans"/>
                <a:sym typeface="Open Sans"/>
              </a:rPr>
              <a:t>Wattpad – strona internetowa oraz aplikacja mobilna umożliwiająca publikację opowiadań, wierszy, </a:t>
            </a:r>
          </a:p>
          <a:p>
            <a:pPr algn="ctr">
              <a:lnSpc>
                <a:spcPts val="5112"/>
              </a:lnSpc>
              <a:spcBef>
                <a:spcPct val="0"/>
              </a:spcBef>
            </a:pPr>
            <a:r>
              <a:rPr lang="en-US" sz="3651">
                <a:solidFill>
                  <a:srgbClr val="F4F4F4"/>
                </a:solidFill>
                <a:latin typeface="Open Sans"/>
                <a:ea typeface="Open Sans"/>
                <a:cs typeface="Open Sans"/>
                <a:sym typeface="Open Sans"/>
              </a:rPr>
              <a:t>fan fiction i wielu innych gatunków literackich przez nieodkrytych pisarzy o zróżnicowanym warsztacie pisarskim. Użytkownicy mają możliwość komentowania, polubienia i zapisywania opowiadań w osobistych bibliotekach.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4635111" y="-438168"/>
            <a:ext cx="13652889" cy="11284968"/>
            <a:chOff x="0" y="0"/>
            <a:chExt cx="3792349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92349" cy="3134614"/>
            </a:xfrm>
            <a:custGeom>
              <a:avLst/>
              <a:gdLst/>
              <a:ahLst/>
              <a:cxnLst/>
              <a:rect r="r" b="b" t="t" l="l"/>
              <a:pathLst>
                <a:path h="3134614" w="3792349">
                  <a:moveTo>
                    <a:pt x="3792349" y="1567307"/>
                  </a:moveTo>
                  <a:lnTo>
                    <a:pt x="288747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887347" y="0"/>
                  </a:lnTo>
                  <a:lnTo>
                    <a:pt x="3792349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216285" y="-438168"/>
            <a:ext cx="16324137" cy="11163335"/>
            <a:chOff x="0" y="0"/>
            <a:chExt cx="4583744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83744" cy="3134614"/>
            </a:xfrm>
            <a:custGeom>
              <a:avLst/>
              <a:gdLst/>
              <a:ahLst/>
              <a:cxnLst/>
              <a:rect r="r" b="b" t="t" l="l"/>
              <a:pathLst>
                <a:path h="3134614" w="4583744">
                  <a:moveTo>
                    <a:pt x="4583744" y="1567307"/>
                  </a:moveTo>
                  <a:lnTo>
                    <a:pt x="3678869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3678742" y="0"/>
                  </a:lnTo>
                  <a:lnTo>
                    <a:pt x="4583744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288482" y="-107884"/>
            <a:ext cx="18486466" cy="9474327"/>
            <a:chOff x="0" y="0"/>
            <a:chExt cx="24648622" cy="12632436"/>
          </a:xfrm>
        </p:grpSpPr>
        <p:sp>
          <p:nvSpPr>
            <p:cNvPr name="Freeform 7" id="7"/>
            <p:cNvSpPr/>
            <p:nvPr/>
          </p:nvSpPr>
          <p:spPr>
            <a:xfrm flipH="false" flipV="false" rot="-10800000">
              <a:off x="19293713" y="0"/>
              <a:ext cx="5354908" cy="4059994"/>
            </a:xfrm>
            <a:custGeom>
              <a:avLst/>
              <a:gdLst/>
              <a:ahLst/>
              <a:cxnLst/>
              <a:rect r="r" b="b" t="t" l="l"/>
              <a:pathLst>
                <a:path h="4059994" w="5354908">
                  <a:moveTo>
                    <a:pt x="0" y="0"/>
                  </a:moveTo>
                  <a:lnTo>
                    <a:pt x="5354909" y="0"/>
                  </a:lnTo>
                  <a:lnTo>
                    <a:pt x="5354909" y="4059994"/>
                  </a:lnTo>
                  <a:lnTo>
                    <a:pt x="0" y="4059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7847486"/>
              <a:ext cx="4691954" cy="3557355"/>
            </a:xfrm>
            <a:custGeom>
              <a:avLst/>
              <a:gdLst/>
              <a:ahLst/>
              <a:cxnLst/>
              <a:rect r="r" b="b" t="t" l="l"/>
              <a:pathLst>
                <a:path h="3557355" w="4691954">
                  <a:moveTo>
                    <a:pt x="0" y="0"/>
                  </a:moveTo>
                  <a:lnTo>
                    <a:pt x="4691954" y="0"/>
                  </a:lnTo>
                  <a:lnTo>
                    <a:pt x="4691954" y="3557355"/>
                  </a:lnTo>
                  <a:lnTo>
                    <a:pt x="0" y="3557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14932724" y="4578926"/>
              <a:ext cx="2815632" cy="12140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08"/>
                </a:lnSpc>
              </a:pPr>
              <a:r>
                <a:rPr lang="en-US" sz="5506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#smut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211428" y="4432384"/>
              <a:ext cx="5235298" cy="10553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37"/>
                </a:lnSpc>
              </a:pPr>
              <a:r>
                <a:rPr lang="en-US" sz="4812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#soulmate au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4664959" y="3156011"/>
              <a:ext cx="3756486" cy="9022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52"/>
                </a:lnSpc>
              </a:pPr>
              <a:r>
                <a:rPr lang="en-US" sz="4108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#angst-fluff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0872500" y="2138106"/>
              <a:ext cx="2882265" cy="7516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#slowburn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4138327" y="1241225"/>
              <a:ext cx="3607657" cy="9766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20"/>
                </a:lnSpc>
              </a:pPr>
              <a:r>
                <a:rPr lang="en-US" sz="4442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#romance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9960976" y="5329075"/>
              <a:ext cx="4321840" cy="8928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608"/>
                </a:lnSpc>
              </a:pPr>
              <a:r>
                <a:rPr lang="en-US" sz="4006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#love triangle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4932724" y="7956308"/>
              <a:ext cx="5960592" cy="967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#forcedproximity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7023140" y="8049206"/>
              <a:ext cx="5530266" cy="16693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46"/>
                </a:lnSpc>
              </a:pPr>
              <a:r>
                <a:rPr lang="en-US" sz="3676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#enemies to lovers</a:t>
              </a:r>
            </a:p>
            <a:p>
              <a:pPr algn="ctr">
                <a:lnSpc>
                  <a:spcPts val="5146"/>
                </a:lnSpc>
              </a:pP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3322331" y="9491289"/>
              <a:ext cx="5645857" cy="15285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70"/>
                </a:lnSpc>
              </a:pPr>
              <a:r>
                <a:rPr lang="en-US" sz="3335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#brother best friends</a:t>
              </a:r>
            </a:p>
            <a:p>
              <a:pPr algn="ctr">
                <a:lnSpc>
                  <a:spcPts val="4670"/>
                </a:lnSpc>
              </a:pP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7633139" y="669527"/>
              <a:ext cx="4655673" cy="17735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33"/>
                </a:lnSpc>
              </a:pPr>
              <a:r>
                <a:rPr lang="en-US" sz="388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#cinnamonroll</a:t>
              </a:r>
            </a:p>
            <a:p>
              <a:pPr algn="ctr">
                <a:lnSpc>
                  <a:spcPts val="5433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12288812" y="6644178"/>
              <a:ext cx="6036447" cy="962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#friends to lovers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5053930" y="9033904"/>
              <a:ext cx="3550294" cy="967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#instalove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3840579" y="11232786"/>
              <a:ext cx="5457510" cy="967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#disordersbook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418228" y="6480386"/>
              <a:ext cx="5879860" cy="962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#badboygoodgirl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5651651" y="3187415"/>
              <a:ext cx="6661982" cy="967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#secretrelationship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9521233" y="10610424"/>
              <a:ext cx="4458224" cy="623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2856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#grumpy&amp;sunshie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8284947" y="1574671"/>
              <a:ext cx="3836948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chłopcy słodcy jak bułeczki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5034090" y="5690178"/>
              <a:ext cx="3018224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erotyk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0612784" y="6172745"/>
              <a:ext cx="3018224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trójkąt miłosny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4414633" y="5618538"/>
              <a:ext cx="4883456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bohaterowie są sobie przeznaczeni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4664959" y="4031419"/>
              <a:ext cx="4245585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słodko gorzkie opowiadanie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7349152" y="4058158"/>
              <a:ext cx="3018224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sekretna relacja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0289030" y="2816414"/>
              <a:ext cx="4267619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powoli rozwijające się uczucie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14727760" y="2193444"/>
              <a:ext cx="3018224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romans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5053930" y="7414206"/>
              <a:ext cx="3231017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łobuz kocha najbardziej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13631007" y="7514128"/>
              <a:ext cx="3737207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od przyjaźni do miłości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8125960" y="8850602"/>
              <a:ext cx="3670032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od nienawiści do miłości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16534397" y="8796405"/>
              <a:ext cx="3018224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wymuszona bliskość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4691954" y="9967723"/>
              <a:ext cx="4274245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miłość od pierwszego wejrzenia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14831428" y="10154882"/>
              <a:ext cx="3493831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najlepszy przyjaciel brata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10367376" y="11205027"/>
              <a:ext cx="3018224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ponurak i słoneczko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4453022" y="12261384"/>
              <a:ext cx="4728051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książki o zaburzeniach i chorobach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13945977" y="11274877"/>
              <a:ext cx="4379283" cy="967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92"/>
                </a:lnSpc>
              </a:pPr>
              <a:r>
                <a:rPr lang="en-US" sz="4351">
                  <a:solidFill>
                    <a:srgbClr val="F5EDE3"/>
                  </a:solidFill>
                  <a:latin typeface="Open Sans"/>
                  <a:ea typeface="Open Sans"/>
                  <a:cs typeface="Open Sans"/>
                  <a:sym typeface="Open Sans"/>
                </a:rPr>
                <a:t>#lgbtq+book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14727760" y="12261384"/>
              <a:ext cx="3597499" cy="3710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6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książki z watkiem LGBTQ+</a:t>
              </a: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-99233" y="-438168"/>
            <a:ext cx="3794592" cy="4361600"/>
          </a:xfrm>
          <a:custGeom>
            <a:avLst/>
            <a:gdLst/>
            <a:ahLst/>
            <a:cxnLst/>
            <a:rect r="r" b="b" t="t" l="l"/>
            <a:pathLst>
              <a:path h="4361600" w="3794592">
                <a:moveTo>
                  <a:pt x="0" y="0"/>
                </a:moveTo>
                <a:lnTo>
                  <a:pt x="3794592" y="0"/>
                </a:lnTo>
                <a:lnTo>
                  <a:pt x="3794592" y="4361601"/>
                </a:lnTo>
                <a:lnTo>
                  <a:pt x="0" y="4361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272433" y="661036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5" id="4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-99233" y="8070203"/>
            <a:ext cx="2915575" cy="23761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4501361" y="-675493"/>
            <a:ext cx="13031070" cy="11284968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0" y="1039605"/>
            <a:ext cx="9070128" cy="7854773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017410" y="3376854"/>
            <a:ext cx="4049783" cy="4044720"/>
          </a:xfrm>
          <a:custGeom>
            <a:avLst/>
            <a:gdLst/>
            <a:ahLst/>
            <a:cxnLst/>
            <a:rect r="r" b="b" t="t" l="l"/>
            <a:pathLst>
              <a:path h="4044720" w="4049783">
                <a:moveTo>
                  <a:pt x="0" y="0"/>
                </a:moveTo>
                <a:lnTo>
                  <a:pt x="4049782" y="0"/>
                </a:lnTo>
                <a:lnTo>
                  <a:pt x="4049782" y="4044721"/>
                </a:lnTo>
                <a:lnTo>
                  <a:pt x="0" y="4044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80616" y="558674"/>
            <a:ext cx="4523371" cy="1621092"/>
          </a:xfrm>
          <a:custGeom>
            <a:avLst/>
            <a:gdLst/>
            <a:ahLst/>
            <a:cxnLst/>
            <a:rect r="r" b="b" t="t" l="l"/>
            <a:pathLst>
              <a:path h="1621092" w="4523371">
                <a:moveTo>
                  <a:pt x="0" y="0"/>
                </a:moveTo>
                <a:lnTo>
                  <a:pt x="4523370" y="0"/>
                </a:lnTo>
                <a:lnTo>
                  <a:pt x="4523370" y="1621093"/>
                </a:lnTo>
                <a:lnTo>
                  <a:pt x="0" y="1621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11682" y="1829306"/>
            <a:ext cx="7246763" cy="6275370"/>
            <a:chOff x="0" y="0"/>
            <a:chExt cx="4282440" cy="3708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7718" t="0" r="-17718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1665116" y="4909841"/>
            <a:ext cx="2479264" cy="382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5"/>
              </a:lnSpc>
            </a:pPr>
            <a:r>
              <a:rPr lang="en-US" sz="217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https://wakelet.com/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10020016" cy="8909785"/>
            <a:chOff x="0" y="0"/>
            <a:chExt cx="37530315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30314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7530314">
                  <a:moveTo>
                    <a:pt x="0" y="0"/>
                  </a:moveTo>
                  <a:lnTo>
                    <a:pt x="0" y="33371907"/>
                  </a:lnTo>
                  <a:lnTo>
                    <a:pt x="37530314" y="33371907"/>
                  </a:lnTo>
                  <a:lnTo>
                    <a:pt x="37530314" y="0"/>
                  </a:lnTo>
                  <a:lnTo>
                    <a:pt x="0" y="0"/>
                  </a:lnTo>
                  <a:close/>
                  <a:moveTo>
                    <a:pt x="37469353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7469353" y="59690"/>
                  </a:lnTo>
                  <a:lnTo>
                    <a:pt x="37469353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778677" y="-899501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773231" y="1683769"/>
            <a:ext cx="6569996" cy="6919462"/>
            <a:chOff x="0" y="0"/>
            <a:chExt cx="8759995" cy="922595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18369" t="0" r="18369" b="0"/>
            <a:stretch>
              <a:fillRect/>
            </a:stretch>
          </p:blipFill>
          <p:spPr>
            <a:xfrm flipH="false" flipV="false">
              <a:off x="0" y="0"/>
              <a:ext cx="8759995" cy="922595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143119" y="988874"/>
            <a:ext cx="8448511" cy="8465088"/>
            <a:chOff x="0" y="0"/>
            <a:chExt cx="11264681" cy="1128678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264681" cy="733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334"/>
                </a:lnSpc>
                <a:spcBef>
                  <a:spcPct val="0"/>
                </a:spcBef>
              </a:pPr>
              <a:r>
                <a:rPr lang="en-US" b="true" sz="3612">
                  <a:solidFill>
                    <a:srgbClr val="1B1B1B"/>
                  </a:solidFill>
                  <a:latin typeface="Neue Machina Ultra-Bold"/>
                  <a:ea typeface="Neue Machina Ultra-Bold"/>
                  <a:cs typeface="Neue Machina Ultra-Bold"/>
                  <a:sym typeface="Neue Machina Ultra-Bold"/>
                </a:rPr>
                <a:t>Czytanie a rewolucja cyfrowa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194716"/>
              <a:ext cx="11264681" cy="10064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84"/>
                </a:lnSpc>
              </a:pPr>
              <a:r>
                <a:rPr lang="en-US" sz="32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Rewolucja cyfrowa - ogół szybko zachodzących zjawisk związanych  </a:t>
              </a:r>
            </a:p>
            <a:p>
              <a:pPr algn="l">
                <a:lnSpc>
                  <a:spcPts val="4584"/>
                </a:lnSpc>
              </a:pPr>
              <a:r>
                <a:rPr lang="en-US" sz="32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z postępem technologicznym, które przekształcają nasze życie, rozwój neurologiczny. Rewolucja trwa i przeobraża czytelnictwo. </a:t>
              </a:r>
            </a:p>
            <a:p>
              <a:pPr algn="l">
                <a:lnSpc>
                  <a:spcPts val="4584"/>
                </a:lnSpc>
              </a:pPr>
            </a:p>
            <a:p>
              <a:pPr algn="l">
                <a:lnSpc>
                  <a:spcPts val="4584"/>
                </a:lnSpc>
              </a:pPr>
              <a:r>
                <a:rPr lang="en-US" sz="32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Przed osobami, które wspierają czytelnictwo stoją duże wyzwania. </a:t>
              </a:r>
            </a:p>
            <a:p>
              <a:pPr algn="l">
                <a:lnSpc>
                  <a:spcPts val="4584"/>
                </a:lnSpc>
              </a:pPr>
            </a:p>
            <a:p>
              <a:pPr algn="l">
                <a:lnSpc>
                  <a:spcPts val="4584"/>
                </a:lnSpc>
              </a:pPr>
              <a:r>
                <a:rPr lang="en-US" sz="32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Trzeba zwrócić uwagę na poznawcze, emocjonalne i społeczne uwarunkowania dzisiejszych czytelniczek i czytelników.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6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91712" y="3875676"/>
            <a:ext cx="6383425" cy="5528076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7380229"/>
            <a:ext cx="3034530" cy="2627917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9537" y="1866275"/>
            <a:ext cx="3583692" cy="3103494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1804" y="4765934"/>
            <a:ext cx="1973793" cy="2614295"/>
          </a:xfrm>
          <a:custGeom>
            <a:avLst/>
            <a:gdLst/>
            <a:ahLst/>
            <a:cxnLst/>
            <a:rect r="r" b="b" t="t" l="l"/>
            <a:pathLst>
              <a:path h="2614295" w="1973793">
                <a:moveTo>
                  <a:pt x="0" y="0"/>
                </a:moveTo>
                <a:lnTo>
                  <a:pt x="1973792" y="0"/>
                </a:lnTo>
                <a:lnTo>
                  <a:pt x="1973792" y="2614295"/>
                </a:lnTo>
                <a:lnTo>
                  <a:pt x="0" y="2614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79115" y="7729795"/>
            <a:ext cx="1733700" cy="1629678"/>
          </a:xfrm>
          <a:custGeom>
            <a:avLst/>
            <a:gdLst/>
            <a:ahLst/>
            <a:cxnLst/>
            <a:rect r="r" b="b" t="t" l="l"/>
            <a:pathLst>
              <a:path h="1629678" w="1733700">
                <a:moveTo>
                  <a:pt x="0" y="0"/>
                </a:moveTo>
                <a:lnTo>
                  <a:pt x="1733700" y="0"/>
                </a:lnTo>
                <a:lnTo>
                  <a:pt x="1733700" y="1629679"/>
                </a:lnTo>
                <a:lnTo>
                  <a:pt x="0" y="1629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70481" y="1993947"/>
            <a:ext cx="2467906" cy="2614369"/>
          </a:xfrm>
          <a:custGeom>
            <a:avLst/>
            <a:gdLst/>
            <a:ahLst/>
            <a:cxnLst/>
            <a:rect r="r" b="b" t="t" l="l"/>
            <a:pathLst>
              <a:path h="2614369" w="2467906">
                <a:moveTo>
                  <a:pt x="0" y="0"/>
                </a:moveTo>
                <a:lnTo>
                  <a:pt x="2467906" y="0"/>
                </a:lnTo>
                <a:lnTo>
                  <a:pt x="2467906" y="2614369"/>
                </a:lnTo>
                <a:lnTo>
                  <a:pt x="0" y="261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49640" y="132725"/>
            <a:ext cx="14766361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10400" b="true">
                <a:solidFill>
                  <a:srgbClr val="A4E473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Nowe technologie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947830" y="4501838"/>
            <a:ext cx="4196170" cy="3633903"/>
            <a:chOff x="0" y="0"/>
            <a:chExt cx="3619627" cy="313461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5486051" y="4699259"/>
            <a:ext cx="3119729" cy="241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4"/>
              </a:lnSpc>
            </a:pPr>
          </a:p>
          <a:p>
            <a:pPr algn="ctr">
              <a:lnSpc>
                <a:spcPts val="4834"/>
              </a:lnSpc>
            </a:pPr>
            <a:r>
              <a:rPr lang="en-US" sz="3452">
                <a:solidFill>
                  <a:srgbClr val="F5EDE3"/>
                </a:solidFill>
                <a:latin typeface="Open Sans"/>
                <a:ea typeface="Open Sans"/>
                <a:cs typeface="Open Sans"/>
                <a:sym typeface="Open Sans"/>
              </a:rPr>
              <a:t>Książki </a:t>
            </a:r>
          </a:p>
          <a:p>
            <a:pPr algn="ctr">
              <a:lnSpc>
                <a:spcPts val="4834"/>
              </a:lnSpc>
            </a:pPr>
            <a:r>
              <a:rPr lang="en-US" sz="3452">
                <a:solidFill>
                  <a:srgbClr val="F5EDE3"/>
                </a:solidFill>
                <a:latin typeface="Open Sans"/>
                <a:ea typeface="Open Sans"/>
                <a:cs typeface="Open Sans"/>
                <a:sym typeface="Open Sans"/>
              </a:rPr>
              <a:t>z rozszerzoną rzeczywistością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8067505" y="2732575"/>
            <a:ext cx="4141103" cy="3586215"/>
            <a:chOff x="0" y="0"/>
            <a:chExt cx="3619627" cy="313461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F5EDE3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356987" y="4690850"/>
            <a:ext cx="2927277" cy="2535036"/>
            <a:chOff x="0" y="0"/>
            <a:chExt cx="3619627" cy="313461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8620792" y="3902112"/>
            <a:ext cx="3034530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A181"/>
                </a:solidFill>
                <a:latin typeface="Open Sans"/>
                <a:ea typeface="Open Sans"/>
                <a:cs typeface="Open Sans"/>
                <a:sym typeface="Open Sans"/>
              </a:rPr>
              <a:t>Magiczny dywan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913927" y="5561078"/>
            <a:ext cx="7813397" cy="53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0"/>
              </a:lnSpc>
              <a:spcBef>
                <a:spcPct val="0"/>
              </a:spcBef>
            </a:pPr>
            <a:r>
              <a:rPr lang="en-US" sz="3207">
                <a:solidFill>
                  <a:srgbClr val="F5EDE3"/>
                </a:solidFill>
                <a:latin typeface="Open Sans"/>
                <a:ea typeface="Open Sans"/>
                <a:cs typeface="Open Sans"/>
                <a:sym typeface="Open Sans"/>
              </a:rPr>
              <a:t>Gogle VR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3513533" y="3673388"/>
            <a:ext cx="2523188" cy="2185092"/>
            <a:chOff x="0" y="0"/>
            <a:chExt cx="3619627" cy="313461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F5EDE3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4056458" y="4504948"/>
            <a:ext cx="1534636" cy="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A181"/>
                </a:solidFill>
                <a:latin typeface="Open Sans"/>
                <a:ea typeface="Open Sans"/>
                <a:cs typeface="Open Sans"/>
                <a:sym typeface="Open Sans"/>
              </a:rPr>
              <a:t>Puzzle AR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91712" y="3875676"/>
            <a:ext cx="6383425" cy="5528076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3270" y="7495596"/>
            <a:ext cx="3034530" cy="2627917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609648"/>
            <a:ext cx="14766361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10400" b="true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Magiczny dywan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69982" y="1427637"/>
            <a:ext cx="15325079" cy="6654326"/>
            <a:chOff x="0" y="0"/>
            <a:chExt cx="20433439" cy="8872434"/>
          </a:xfrm>
        </p:grpSpPr>
        <p:sp>
          <p:nvSpPr>
            <p:cNvPr name="TextBox 8" id="8"/>
            <p:cNvSpPr txBox="true"/>
            <p:nvPr/>
          </p:nvSpPr>
          <p:spPr>
            <a:xfrm rot="-629526">
              <a:off x="1527287" y="1947572"/>
              <a:ext cx="17630199" cy="27418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575"/>
                </a:lnSpc>
              </a:pPr>
              <a:r>
                <a:rPr lang="en-US" sz="15343" spc="291">
                  <a:solidFill>
                    <a:srgbClr val="000000"/>
                  </a:solidFill>
                  <a:latin typeface="Quotes Script"/>
                  <a:ea typeface="Quotes Script"/>
                  <a:cs typeface="Quotes Script"/>
                  <a:sym typeface="Quotes Script"/>
                </a:rPr>
                <a:t>Zabawa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-629526">
              <a:off x="169058" y="4151984"/>
              <a:ext cx="20168172" cy="29084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323"/>
                </a:lnSpc>
              </a:pPr>
              <a:r>
                <a:rPr lang="en-US" sz="16301" spc="309">
                  <a:solidFill>
                    <a:srgbClr val="96C13D"/>
                  </a:solidFill>
                  <a:latin typeface="Quotes Script"/>
                  <a:ea typeface="Quotes Script"/>
                  <a:cs typeface="Quotes Script"/>
                  <a:sym typeface="Quotes Script"/>
                </a:rPr>
                <a:t>współpraca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674448" y="5531061"/>
            <a:ext cx="19702879" cy="8023067"/>
            <a:chOff x="0" y="0"/>
            <a:chExt cx="26270506" cy="10697423"/>
          </a:xfrm>
        </p:grpSpPr>
        <p:sp>
          <p:nvSpPr>
            <p:cNvPr name="TextBox 11" id="11"/>
            <p:cNvSpPr txBox="true"/>
            <p:nvPr/>
          </p:nvSpPr>
          <p:spPr>
            <a:xfrm rot="-629526">
              <a:off x="2067751" y="2333691"/>
              <a:ext cx="22545540" cy="22470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951"/>
                </a:lnSpc>
              </a:pPr>
              <a:r>
                <a:rPr lang="en-US" sz="12580" spc="239">
                  <a:solidFill>
                    <a:srgbClr val="000000"/>
                  </a:solidFill>
                  <a:latin typeface="Quotes Script"/>
                  <a:ea typeface="Quotes Script"/>
                  <a:cs typeface="Quotes Script"/>
                  <a:sym typeface="Quotes Script"/>
                </a:rPr>
                <a:t>Wiele możliwości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-629526">
              <a:off x="295204" y="3994759"/>
              <a:ext cx="25791106" cy="43910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20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5400000">
            <a:off x="11795046" y="4979332"/>
            <a:ext cx="11617484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Aktywizujące metody i formy pracy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82432" y="1299056"/>
            <a:ext cx="15149480" cy="8375052"/>
            <a:chOff x="0" y="0"/>
            <a:chExt cx="20199307" cy="1116673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0821" t="-33531" r="20821" b="50083"/>
            <a:stretch>
              <a:fillRect/>
            </a:stretch>
          </p:blipFill>
          <p:spPr>
            <a:xfrm flipH="false" flipV="false">
              <a:off x="0" y="0"/>
              <a:ext cx="13381538" cy="11166736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8941" r="0" b="18941"/>
            <a:stretch>
              <a:fillRect/>
            </a:stretch>
          </p:blipFill>
          <p:spPr>
            <a:xfrm flipH="false" flipV="false">
              <a:off x="13508538" y="0"/>
              <a:ext cx="6690769" cy="551986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9062" r="0" b="19062"/>
            <a:stretch>
              <a:fillRect/>
            </a:stretch>
          </p:blipFill>
          <p:spPr>
            <a:xfrm flipH="false" flipV="false">
              <a:off x="13508538" y="5646868"/>
              <a:ext cx="6690769" cy="551986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-3348895" y="2508126"/>
            <a:ext cx="6383425" cy="5528076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6722244"/>
            <a:ext cx="3034530" cy="2627917"/>
            <a:chOff x="0" y="0"/>
            <a:chExt cx="3619627" cy="31346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219217" y="-9525"/>
            <a:ext cx="10932430" cy="1180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7699" b="true">
                <a:solidFill>
                  <a:srgbClr val="00A18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Magiczny dywan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1272916" y="2630962"/>
            <a:ext cx="4005023" cy="4242710"/>
          </a:xfrm>
          <a:custGeom>
            <a:avLst/>
            <a:gdLst/>
            <a:ahLst/>
            <a:cxnLst/>
            <a:rect r="r" b="b" t="t" l="l"/>
            <a:pathLst>
              <a:path h="4242710" w="4005023">
                <a:moveTo>
                  <a:pt x="0" y="0"/>
                </a:moveTo>
                <a:lnTo>
                  <a:pt x="4005023" y="0"/>
                </a:lnTo>
                <a:lnTo>
                  <a:pt x="4005023" y="4242710"/>
                </a:lnTo>
                <a:lnTo>
                  <a:pt x="0" y="4242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23859" y="2817971"/>
            <a:ext cx="6383425" cy="5528076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742035" y="8346047"/>
            <a:ext cx="3034530" cy="2627917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9933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71424" y="2813997"/>
            <a:ext cx="7396523" cy="5532050"/>
          </a:xfrm>
          <a:custGeom>
            <a:avLst/>
            <a:gdLst/>
            <a:ahLst/>
            <a:cxnLst/>
            <a:rect r="r" b="b" t="t" l="l"/>
            <a:pathLst>
              <a:path h="5532050" w="7396523">
                <a:moveTo>
                  <a:pt x="0" y="0"/>
                </a:moveTo>
                <a:lnTo>
                  <a:pt x="7396523" y="0"/>
                </a:lnTo>
                <a:lnTo>
                  <a:pt x="7396523" y="5532050"/>
                </a:lnTo>
                <a:lnTo>
                  <a:pt x="0" y="553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243" r="0" b="-39243"/>
            </a:stretch>
          </a:blipFill>
          <a:ln w="1524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1429150" y="2833087"/>
            <a:ext cx="6347391" cy="5584072"/>
          </a:xfrm>
          <a:custGeom>
            <a:avLst/>
            <a:gdLst/>
            <a:ahLst/>
            <a:cxnLst/>
            <a:rect r="r" b="b" t="t" l="l"/>
            <a:pathLst>
              <a:path h="5584072" w="6347391">
                <a:moveTo>
                  <a:pt x="0" y="0"/>
                </a:moveTo>
                <a:lnTo>
                  <a:pt x="6347390" y="0"/>
                </a:lnTo>
                <a:lnTo>
                  <a:pt x="6347390" y="5584072"/>
                </a:lnTo>
                <a:lnTo>
                  <a:pt x="0" y="558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517" r="0" b="-70411"/>
            </a:stretch>
          </a:blipFill>
          <a:ln w="1524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970717" y="2661021"/>
            <a:ext cx="4842097" cy="6474286"/>
          </a:xfrm>
          <a:custGeom>
            <a:avLst/>
            <a:gdLst/>
            <a:ahLst/>
            <a:cxnLst/>
            <a:rect r="r" b="b" t="t" l="l"/>
            <a:pathLst>
              <a:path h="6474286" w="4842097">
                <a:moveTo>
                  <a:pt x="0" y="0"/>
                </a:moveTo>
                <a:lnTo>
                  <a:pt x="4842097" y="0"/>
                </a:lnTo>
                <a:lnTo>
                  <a:pt x="4842097" y="6474286"/>
                </a:lnTo>
                <a:lnTo>
                  <a:pt x="0" y="6474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066" t="-56475" r="0" b="0"/>
            </a:stretch>
          </a:blipFill>
          <a:ln w="1524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511460" y="284039"/>
            <a:ext cx="17265081" cy="2376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3"/>
              </a:lnSpc>
            </a:pPr>
            <a:r>
              <a:rPr lang="en-US" sz="7810" b="true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VR</a:t>
            </a:r>
          </a:p>
          <a:p>
            <a:pPr algn="ctr">
              <a:lnSpc>
                <a:spcPts val="9373"/>
              </a:lnSpc>
            </a:pPr>
            <a:r>
              <a:rPr lang="en-US" b="true" sz="7810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Książki z rozszerzoną rzeczywistością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9417" y="423055"/>
            <a:ext cx="15425865" cy="9442891"/>
            <a:chOff x="0" y="0"/>
            <a:chExt cx="20567820" cy="1259052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9077" t="54237" r="-5490" b="16586"/>
            <a:stretch>
              <a:fillRect/>
            </a:stretch>
          </p:blipFill>
          <p:spPr>
            <a:xfrm flipH="false" flipV="false">
              <a:off x="0" y="0"/>
              <a:ext cx="20567820" cy="830901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4537" t="22244" r="266" b="43153"/>
            <a:stretch>
              <a:fillRect/>
            </a:stretch>
          </p:blipFill>
          <p:spPr>
            <a:xfrm flipH="false" flipV="false">
              <a:off x="0" y="8436014"/>
              <a:ext cx="6771273" cy="4154507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4711" t="6737" r="32744" b="35879"/>
            <a:stretch>
              <a:fillRect/>
            </a:stretch>
          </p:blipFill>
          <p:spPr>
            <a:xfrm flipH="false" flipV="false">
              <a:off x="6898273" y="8436014"/>
              <a:ext cx="6771273" cy="415450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55648" r="0" b="9839"/>
            <a:stretch>
              <a:fillRect/>
            </a:stretch>
          </p:blipFill>
          <p:spPr>
            <a:xfrm flipH="false" flipV="false">
              <a:off x="13796547" y="8436014"/>
              <a:ext cx="6771273" cy="4154507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-3191712" y="3875676"/>
            <a:ext cx="6383425" cy="5528076"/>
            <a:chOff x="0" y="0"/>
            <a:chExt cx="3619627" cy="313461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7183" y="7422854"/>
            <a:ext cx="3034530" cy="2627917"/>
            <a:chOff x="0" y="0"/>
            <a:chExt cx="3619627" cy="31346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7183" y="1019175"/>
            <a:ext cx="2012235" cy="235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7699" b="true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VR, </a:t>
            </a:r>
          </a:p>
          <a:p>
            <a:pPr algn="l">
              <a:lnSpc>
                <a:spcPts val="9239"/>
              </a:lnSpc>
            </a:pPr>
            <a:r>
              <a:rPr lang="en-US" sz="7699" b="true">
                <a:solidFill>
                  <a:srgbClr val="00000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AR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876" r="0" b="-264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1613250">
            <a:off x="-816630" y="3369884"/>
            <a:ext cx="11878469" cy="5450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224769" indent="-2112384" lvl="1">
              <a:lnSpc>
                <a:spcPts val="17807"/>
              </a:lnSpc>
              <a:buFont typeface="Arial"/>
              <a:buChar char="•"/>
            </a:pPr>
            <a:r>
              <a:rPr lang="en-US" sz="19568" spc="2954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E KSIĄŻKI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987048" y="3629728"/>
            <a:ext cx="6352223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b="true" sz="9200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2" tooltip="https://academica.edu.pl"/>
              </a:rPr>
              <a:t>Academica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781884" y="614265"/>
            <a:ext cx="4442547" cy="3847267"/>
            <a:chOff x="0" y="0"/>
            <a:chExt cx="3619627" cy="31346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F5EDE3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694551" y="6024600"/>
            <a:ext cx="4769314" cy="910505"/>
          </a:xfrm>
          <a:custGeom>
            <a:avLst/>
            <a:gdLst/>
            <a:ahLst/>
            <a:cxnLst/>
            <a:rect r="r" b="b" t="t" l="l"/>
            <a:pathLst>
              <a:path h="910505" w="4769314">
                <a:moveTo>
                  <a:pt x="0" y="0"/>
                </a:moveTo>
                <a:lnTo>
                  <a:pt x="4769314" y="0"/>
                </a:lnTo>
                <a:lnTo>
                  <a:pt x="4769314" y="910505"/>
                </a:lnTo>
                <a:lnTo>
                  <a:pt x="0" y="910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82243" y="4163325"/>
            <a:ext cx="3961932" cy="1222994"/>
          </a:xfrm>
          <a:custGeom>
            <a:avLst/>
            <a:gdLst/>
            <a:ahLst/>
            <a:cxnLst/>
            <a:rect r="r" b="b" t="t" l="l"/>
            <a:pathLst>
              <a:path h="1222994" w="3961932">
                <a:moveTo>
                  <a:pt x="0" y="0"/>
                </a:moveTo>
                <a:lnTo>
                  <a:pt x="3961932" y="0"/>
                </a:lnTo>
                <a:lnTo>
                  <a:pt x="3961932" y="1222994"/>
                </a:lnTo>
                <a:lnTo>
                  <a:pt x="0" y="1222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78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9770" y="1430148"/>
            <a:ext cx="3612202" cy="847231"/>
          </a:xfrm>
          <a:custGeom>
            <a:avLst/>
            <a:gdLst/>
            <a:ahLst/>
            <a:cxnLst/>
            <a:rect r="r" b="b" t="t" l="l"/>
            <a:pathLst>
              <a:path h="847231" w="3612202">
                <a:moveTo>
                  <a:pt x="0" y="0"/>
                </a:moveTo>
                <a:lnTo>
                  <a:pt x="3612201" y="0"/>
                </a:lnTo>
                <a:lnTo>
                  <a:pt x="3612201" y="847231"/>
                </a:lnTo>
                <a:lnTo>
                  <a:pt x="0" y="847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1061" y="2629190"/>
            <a:ext cx="3657600" cy="1349987"/>
          </a:xfrm>
          <a:custGeom>
            <a:avLst/>
            <a:gdLst/>
            <a:ahLst/>
            <a:cxnLst/>
            <a:rect r="r" b="b" t="t" l="l"/>
            <a:pathLst>
              <a:path h="1349987" w="3657600">
                <a:moveTo>
                  <a:pt x="0" y="0"/>
                </a:moveTo>
                <a:lnTo>
                  <a:pt x="3657600" y="0"/>
                </a:lnTo>
                <a:lnTo>
                  <a:pt x="3657600" y="1349987"/>
                </a:lnTo>
                <a:lnTo>
                  <a:pt x="0" y="1349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54531" y="9215584"/>
            <a:ext cx="3676171" cy="572910"/>
          </a:xfrm>
          <a:custGeom>
            <a:avLst/>
            <a:gdLst/>
            <a:ahLst/>
            <a:cxnLst/>
            <a:rect r="r" b="b" t="t" l="l"/>
            <a:pathLst>
              <a:path h="572910" w="3676171">
                <a:moveTo>
                  <a:pt x="0" y="0"/>
                </a:moveTo>
                <a:lnTo>
                  <a:pt x="3676171" y="0"/>
                </a:lnTo>
                <a:lnTo>
                  <a:pt x="3676171" y="572910"/>
                </a:lnTo>
                <a:lnTo>
                  <a:pt x="0" y="5729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63209" y="7405276"/>
            <a:ext cx="4354117" cy="1088945"/>
          </a:xfrm>
          <a:custGeom>
            <a:avLst/>
            <a:gdLst/>
            <a:ahLst/>
            <a:cxnLst/>
            <a:rect r="r" b="b" t="t" l="l"/>
            <a:pathLst>
              <a:path h="1088945" w="4354117">
                <a:moveTo>
                  <a:pt x="0" y="0"/>
                </a:moveTo>
                <a:lnTo>
                  <a:pt x="4354117" y="0"/>
                </a:lnTo>
                <a:lnTo>
                  <a:pt x="4354117" y="1088945"/>
                </a:lnTo>
                <a:lnTo>
                  <a:pt x="0" y="1088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89" t="-18740" r="-5253" b="-10502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803472" y="2167958"/>
            <a:ext cx="3870801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b="true" sz="9200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1" tooltip="https://www.legimi.pl/mazowieckie/"/>
              </a:rPr>
              <a:t>Legimi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63209" y="710834"/>
            <a:ext cx="5610701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b="true" sz="9200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2" tooltip="https://libra.ibuk.pl/ksiazki-w-moich-bibliotekach"/>
              </a:rPr>
              <a:t>IbukLibra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12499" y="5368561"/>
            <a:ext cx="8212931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b="true" sz="9200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3" tooltip="https://wolnelektury.pl"/>
              </a:rPr>
              <a:t>Wolne lektury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92616" y="7208411"/>
            <a:ext cx="8693309" cy="1401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b="true" sz="8200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4" tooltip="https://bibliotekanauki.pl"/>
              </a:rPr>
              <a:t>Biblioteka Nauki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258153" y="8457449"/>
            <a:ext cx="4465002" cy="1401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b="true" sz="8200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POLONA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004157" y="-343802"/>
            <a:ext cx="4442547" cy="3847267"/>
            <a:chOff x="0" y="0"/>
            <a:chExt cx="3619627" cy="313461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87F1E9"/>
            </a:solidFill>
          </p:spPr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6924" y="4734058"/>
            <a:ext cx="10486825" cy="5049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6"/>
              </a:lnSpc>
            </a:pPr>
            <a:r>
              <a:rPr lang="en-US" sz="40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·O przestępstwach i karach</a:t>
            </a:r>
          </a:p>
          <a:p>
            <a:pPr algn="l">
              <a:lnSpc>
                <a:spcPts val="5716"/>
              </a:lnSpc>
            </a:pPr>
            <a:r>
              <a:rPr lang="en-US" b="true" sz="4083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jbc.bj.uj.edu.pl/dlibra/publication/579553/edition/617120/content"/>
              </a:rPr>
              <a:t>https://jbc.bj.uj.edu.pl/dlibra/publication/579553/edition/617120/content</a:t>
            </a:r>
          </a:p>
          <a:p>
            <a:pPr algn="l">
              <a:lnSpc>
                <a:spcPts val="5716"/>
              </a:lnSpc>
            </a:pPr>
          </a:p>
          <a:p>
            <a:pPr algn="l">
              <a:lnSpc>
                <a:spcPts val="5716"/>
              </a:lnSpc>
            </a:pPr>
            <a:r>
              <a:rPr lang="en-US" sz="40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·Wstęp do filozofii prawa karnego</a:t>
            </a:r>
          </a:p>
          <a:p>
            <a:pPr algn="l">
              <a:lnSpc>
                <a:spcPts val="5716"/>
              </a:lnSpc>
            </a:pPr>
            <a:r>
              <a:rPr lang="en-US" b="true" sz="4083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docer.pl/doc/85n1x8n"/>
              </a:rPr>
              <a:t>https://docer.pl/doc/85n1x8n</a:t>
            </a:r>
            <a:r>
              <a:rPr lang="en-US" sz="40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831024" y="5611721"/>
            <a:ext cx="140858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Quotes Script"/>
                <a:ea typeface="Quotes Script"/>
                <a:cs typeface="Quotes Script"/>
                <a:sym typeface="Quotes Script"/>
                <a:hlinkClick r:id="rId5" tooltip="http://katalog.nukat.edu.pl/search/query?theme=nukat"/>
              </a:rPr>
              <a:t>Nukat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96924" y="238058"/>
            <a:ext cx="7270368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Quotes Script"/>
                <a:ea typeface="Quotes Script"/>
                <a:cs typeface="Quotes Script"/>
                <a:sym typeface="Quotes Script"/>
                <a:hlinkClick r:id="rId6" tooltip="https://fbc.pionier.net.pl/pro/"/>
              </a:rPr>
              <a:t>FBC </a:t>
            </a:r>
          </a:p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Quotes Script"/>
                <a:ea typeface="Quotes Script"/>
                <a:cs typeface="Quotes Script"/>
                <a:sym typeface="Quotes Script"/>
                <a:hlinkClick r:id="rId7" tooltip="https://fbc.pionier.net.pl/pro/"/>
              </a:rPr>
              <a:t>- https://fbc.pionier.net.pl/pro/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338239" y="2083342"/>
            <a:ext cx="1250156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u="sng">
                <a:solidFill>
                  <a:srgbClr val="000000"/>
                </a:solidFill>
                <a:latin typeface="Quotes Script"/>
                <a:ea typeface="Quotes Script"/>
                <a:cs typeface="Quotes Script"/>
                <a:sym typeface="Quotes Script"/>
                <a:hlinkClick r:id="rId8" tooltip="https://docer.pl"/>
              </a:rPr>
              <a:t>docer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384352" y="8045592"/>
            <a:ext cx="221170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7280"/>
              </a:lnSpc>
              <a:spcBef>
                <a:spcPct val="0"/>
              </a:spcBef>
            </a:pPr>
            <a:r>
              <a:rPr lang="en-US" sz="5200" strike="noStrike" u="sng">
                <a:solidFill>
                  <a:srgbClr val="000000"/>
                </a:solidFill>
                <a:latin typeface="Quotes Script"/>
                <a:ea typeface="Quotes Script"/>
                <a:cs typeface="Quotes Script"/>
                <a:sym typeface="Quotes Script"/>
                <a:hlinkClick r:id="rId9" tooltip="https://search.worldcat.org"/>
              </a:rPr>
              <a:t>WorldCat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151770" y="4201140"/>
            <a:ext cx="7027514" cy="6085860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5FD3E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859850" y="563974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345997" y="2120110"/>
            <a:ext cx="7611546" cy="6591255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0" t="-7739" r="0" b="-7739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8910" y="1676236"/>
            <a:ext cx="9231689" cy="4010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67"/>
              </a:lnSpc>
            </a:pPr>
          </a:p>
          <a:p>
            <a:pPr algn="l">
              <a:lnSpc>
                <a:spcPts val="5367"/>
              </a:lnSpc>
            </a:pPr>
            <a:r>
              <a:rPr lang="en-US" sz="3834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Odpowiednio dobrane książki </a:t>
            </a:r>
          </a:p>
          <a:p>
            <a:pPr algn="l">
              <a:lnSpc>
                <a:spcPts val="5367"/>
              </a:lnSpc>
            </a:pPr>
            <a:r>
              <a:rPr lang="en-US" sz="3834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(pod wieloma względami)</a:t>
            </a:r>
          </a:p>
          <a:p>
            <a:pPr algn="l">
              <a:lnSpc>
                <a:spcPts val="5367"/>
              </a:lnSpc>
            </a:pPr>
            <a:r>
              <a:rPr lang="en-US" sz="3834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 nowoczesne technologie mogą być drogowskazem dla dzieci i młodzieży, </a:t>
            </a:r>
          </a:p>
          <a:p>
            <a:pPr algn="l">
              <a:lnSpc>
                <a:spcPts val="5367"/>
              </a:lnSpc>
            </a:pPr>
            <a:r>
              <a:rPr lang="en-US" sz="3834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ale także pomocą dla nauczycieli.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59430" y="217639"/>
            <a:ext cx="14598624" cy="9520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6"/>
              </a:lnSpc>
            </a:pPr>
            <a:r>
              <a:rPr lang="en-US" sz="71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Bibliografia:</a:t>
            </a:r>
          </a:p>
          <a:p>
            <a:pPr algn="ctr">
              <a:lnSpc>
                <a:spcPts val="3079"/>
              </a:lnSpc>
            </a:pP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Bakalarz-Duverger M., Adamik E., Tarka A., Zarzycka M., Czyta(nie)? Jak wspierać czytelnictwo młodych w dobie rewolucji cyfrowej, WOK 2024.</a:t>
            </a:r>
          </a:p>
          <a:p>
            <a:pPr algn="just">
              <a:lnSpc>
                <a:spcPts val="3294"/>
              </a:lnSpc>
            </a:pPr>
          </a:p>
          <a:p>
            <a:pPr algn="just">
              <a:lnSpc>
                <a:spcPts val="3294"/>
              </a:lnSpc>
            </a:pPr>
            <a:r>
              <a:rPr lang="en-US" sz="235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Szkolenia: 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Biblioteczne książkowe hity. Subiektywny przegląd literatury dla bibliotek szkół podstawowych - Biblioteka.pl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Książka młodzieżowa - dlaczego oni to czytają? - PBW w Krakowie.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Literatura Young Adult i New Adult na lekcjach i w bibliotece - Biblioteka.pl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Raport Nastolatki 3.0.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Raport Biblioteki Narodowej - Stan czytelnictwa w Polsce w 2023.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Rola książek i twórców w Social Mediach. Polecenia książek dla dzieci i młodzieży - prelekcja </a:t>
            </a:r>
          </a:p>
          <a:p>
            <a:pPr algn="just">
              <a:lnSpc>
                <a:spcPts val="3294"/>
              </a:lnSpc>
            </a:pPr>
            <a:r>
              <a:rPr lang="en-US" sz="235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- sieć współpracy i samokształcenia nauczycieli bibliotekarzy Między nami bibliotekarzami </a:t>
            </a:r>
          </a:p>
          <a:p>
            <a:pPr algn="just">
              <a:lnSpc>
                <a:spcPts val="3294"/>
              </a:lnSpc>
            </a:pPr>
            <a:r>
              <a:rPr lang="en-US" sz="235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</a:t>
            </a:r>
            <a:r>
              <a:rPr lang="en-US" sz="235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Biblioteka Pedagogiczna w Płocku.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</a:t>
            </a: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ieci współpracy i samokształcenia nauczycieli TIK cyfrowy narzędziownik nauczyciela, organizowanego w Bibliotece Pedagogicznej w Płocku.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Specjalne potrzeby edukacyjne – co nauczyciel wiedzieć powinien! - Fundacja Rozwoju Kompetencji Medialnych i Społecznych KinoSzkoła.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Szkolenie dla administratora systemu Prolib - Sygnity.</a:t>
            </a:r>
          </a:p>
          <a:p>
            <a:pPr algn="just" marL="508053" indent="-254026" lvl="1">
              <a:lnSpc>
                <a:spcPts val="3294"/>
              </a:lnSpc>
              <a:buFont typeface="Arial"/>
              <a:buChar char="•"/>
            </a:pPr>
            <a:r>
              <a:rPr lang="en-US" b="true" sz="235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Young Adult w bibliotece Warsztaty z Babą od polskiego - Biblioteka.pl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10020016" cy="8909785"/>
            <a:chOff x="0" y="0"/>
            <a:chExt cx="37530315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30314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7530314">
                  <a:moveTo>
                    <a:pt x="0" y="0"/>
                  </a:moveTo>
                  <a:lnTo>
                    <a:pt x="0" y="33371907"/>
                  </a:lnTo>
                  <a:lnTo>
                    <a:pt x="37530314" y="33371907"/>
                  </a:lnTo>
                  <a:lnTo>
                    <a:pt x="37530314" y="0"/>
                  </a:lnTo>
                  <a:lnTo>
                    <a:pt x="0" y="0"/>
                  </a:lnTo>
                  <a:close/>
                  <a:moveTo>
                    <a:pt x="37469353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7469353" y="59690"/>
                  </a:lnTo>
                  <a:lnTo>
                    <a:pt x="37469353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316836" y="-1581509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543251" y="7398264"/>
            <a:ext cx="4961246" cy="4296462"/>
            <a:chOff x="0" y="0"/>
            <a:chExt cx="3619627" cy="31346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773231" y="1683769"/>
            <a:ext cx="6569996" cy="6919462"/>
            <a:chOff x="0" y="0"/>
            <a:chExt cx="8759995" cy="922595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1132" t="0" r="35607" b="0"/>
            <a:stretch>
              <a:fillRect/>
            </a:stretch>
          </p:blipFill>
          <p:spPr>
            <a:xfrm flipH="false" flipV="false">
              <a:off x="0" y="0"/>
              <a:ext cx="8759995" cy="922595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143119" y="1037451"/>
            <a:ext cx="8448511" cy="8367932"/>
            <a:chOff x="0" y="0"/>
            <a:chExt cx="11264681" cy="1115724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11264681" cy="733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334"/>
                </a:lnSpc>
                <a:spcBef>
                  <a:spcPct val="0"/>
                </a:spcBef>
              </a:pPr>
              <a:r>
                <a:rPr lang="en-US" b="true" sz="3612">
                  <a:solidFill>
                    <a:srgbClr val="1B1B1B"/>
                  </a:solidFill>
                  <a:latin typeface="Neue Machina Ultra-Bold"/>
                  <a:ea typeface="Neue Machina Ultra-Bold"/>
                  <a:cs typeface="Neue Machina Ultra-Bold"/>
                  <a:sym typeface="Neue Machina Ultra-Bold"/>
                </a:rPr>
                <a:t>POTRZEBY: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204241"/>
              <a:ext cx="11264681" cy="99259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42258" indent="-321129" lvl="1">
                <a:lnSpc>
                  <a:spcPts val="4164"/>
                </a:lnSpc>
                <a:buFont typeface="Arial"/>
                <a:buChar char="•"/>
              </a:pPr>
              <a:r>
                <a:rPr lang="en-US" sz="29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wolny dostęp do zasobów kultury jest dla młodych osób niezbędny do wypracowania własnego światopoglądu i podejmowania świadomych decyzji;</a:t>
              </a:r>
            </a:p>
            <a:p>
              <a:pPr algn="l" marL="642258" indent="-321129" lvl="1">
                <a:lnSpc>
                  <a:spcPts val="4164"/>
                </a:lnSpc>
                <a:buFont typeface="Arial"/>
                <a:buChar char="•"/>
              </a:pPr>
              <a:r>
                <a:rPr lang="en-US" sz="29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media społecznościowe są dominującym źródłem informacji i rozrywki - poszukiwanie wiedzy na temat muzyki, filmów, seriali itp. a także KSIĄŻEK.</a:t>
              </a:r>
            </a:p>
            <a:p>
              <a:pPr algn="l" marL="642258" indent="-321129" lvl="1">
                <a:lnSpc>
                  <a:spcPts val="4164"/>
                </a:lnSpc>
                <a:buFont typeface="Arial"/>
                <a:buChar char="•"/>
              </a:pPr>
              <a:r>
                <a:rPr lang="en-US" sz="29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skuteczna edukacja czytelniczo-medialna zakłada wzmacnianie szeroko rozumianego czytania krytycznego oraz głębokiego, ale również promowania nawyków weryfikowania źródeł, świadomego korzystania z mediów.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43247" y="3332863"/>
            <a:ext cx="13001507" cy="2525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67"/>
              </a:lnSpc>
            </a:pPr>
            <a:r>
              <a:rPr lang="en-US" sz="17667">
                <a:solidFill>
                  <a:srgbClr val="21A663"/>
                </a:solidFill>
                <a:latin typeface="Barbra"/>
                <a:ea typeface="Barbra"/>
                <a:cs typeface="Barbra"/>
                <a:sym typeface="Barbra"/>
              </a:rPr>
              <a:t>Dziękujemy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648115" y="578183"/>
            <a:ext cx="4961246" cy="4296462"/>
            <a:chOff x="0" y="0"/>
            <a:chExt cx="3619627" cy="3134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158229" y="-1723594"/>
            <a:ext cx="4961246" cy="4296462"/>
            <a:chOff x="0" y="0"/>
            <a:chExt cx="3619627" cy="31346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435291" y="735585"/>
            <a:ext cx="10020016" cy="8909785"/>
            <a:chOff x="0" y="0"/>
            <a:chExt cx="37530315" cy="3337190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530314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7530314">
                  <a:moveTo>
                    <a:pt x="0" y="0"/>
                  </a:moveTo>
                  <a:lnTo>
                    <a:pt x="0" y="33371907"/>
                  </a:lnTo>
                  <a:lnTo>
                    <a:pt x="37530314" y="33371907"/>
                  </a:lnTo>
                  <a:lnTo>
                    <a:pt x="37530314" y="0"/>
                  </a:lnTo>
                  <a:lnTo>
                    <a:pt x="0" y="0"/>
                  </a:lnTo>
                  <a:close/>
                  <a:moveTo>
                    <a:pt x="37469353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7469353" y="59690"/>
                  </a:lnTo>
                  <a:lnTo>
                    <a:pt x="37469353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2260002" y="7838727"/>
            <a:ext cx="4961246" cy="4296462"/>
            <a:chOff x="0" y="0"/>
            <a:chExt cx="3619627" cy="31346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773231" y="1683769"/>
            <a:ext cx="6569996" cy="6919462"/>
            <a:chOff x="0" y="0"/>
            <a:chExt cx="8759995" cy="922595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2"/>
            <a:srcRect l="18369" t="0" r="18369" b="0"/>
            <a:stretch>
              <a:fillRect/>
            </a:stretch>
          </p:blipFill>
          <p:spPr>
            <a:xfrm flipH="false" flipV="false">
              <a:off x="0" y="0"/>
              <a:ext cx="8759995" cy="922595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768293" y="1845976"/>
            <a:ext cx="7880171" cy="6758207"/>
            <a:chOff x="0" y="0"/>
            <a:chExt cx="10506895" cy="9010943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9525"/>
              <a:ext cx="10506895" cy="733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334"/>
                </a:lnSpc>
                <a:spcBef>
                  <a:spcPct val="0"/>
                </a:spcBef>
              </a:pPr>
              <a:r>
                <a:rPr lang="en-US" b="true" sz="3612">
                  <a:solidFill>
                    <a:srgbClr val="1B1B1B"/>
                  </a:solidFill>
                  <a:latin typeface="Neue Machina Ultra-Bold"/>
                  <a:ea typeface="Neue Machina Ultra-Bold"/>
                  <a:cs typeface="Neue Machina Ultra-Bold"/>
                  <a:sym typeface="Neue Machina Ultra-Bold"/>
                </a:rPr>
                <a:t>POTRZEBY: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204241"/>
              <a:ext cx="10506895" cy="77796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42258" indent="-321129" lvl="1">
                <a:lnSpc>
                  <a:spcPts val="4164"/>
                </a:lnSpc>
                <a:buFont typeface="Arial"/>
                <a:buChar char="•"/>
              </a:pPr>
              <a:r>
                <a:rPr lang="en-US" sz="29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w dobie cyfrowej rewolucji, w której dostęp do informacji jest możliwy za pomocą mediów innych niż książka, pojawia się pytanie o nowe strategie działania bibliotek;</a:t>
              </a:r>
            </a:p>
            <a:p>
              <a:pPr algn="l" marL="642258" indent="-321129" lvl="1">
                <a:lnSpc>
                  <a:spcPts val="4164"/>
                </a:lnSpc>
                <a:buFont typeface="Arial"/>
                <a:buChar char="•"/>
              </a:pPr>
              <a:r>
                <a:rPr lang="en-US" sz="2974">
                  <a:solidFill>
                    <a:srgbClr val="1B1B1B"/>
                  </a:solidFill>
                  <a:latin typeface="Telegraf"/>
                  <a:ea typeface="Telegraf"/>
                  <a:cs typeface="Telegraf"/>
                  <a:sym typeface="Telegraf"/>
                </a:rPr>
                <a:t>biblioteki przekształcają się w wielofunkcyjne centra społeczności lokalnych - oferują zarówno fizyczne, jak i wirtualne zasoby, wspierając w pozyskiwaniu wiedzy i integrując społeczność.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10020016" cy="8909785"/>
            <a:chOff x="0" y="0"/>
            <a:chExt cx="37530315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30314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7530314">
                  <a:moveTo>
                    <a:pt x="0" y="0"/>
                  </a:moveTo>
                  <a:lnTo>
                    <a:pt x="0" y="33371907"/>
                  </a:lnTo>
                  <a:lnTo>
                    <a:pt x="37530314" y="33371907"/>
                  </a:lnTo>
                  <a:lnTo>
                    <a:pt x="37530314" y="0"/>
                  </a:lnTo>
                  <a:lnTo>
                    <a:pt x="0" y="0"/>
                  </a:lnTo>
                  <a:close/>
                  <a:moveTo>
                    <a:pt x="37469353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7469353" y="59690"/>
                  </a:lnTo>
                  <a:lnTo>
                    <a:pt x="37469353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143119" y="2054932"/>
            <a:ext cx="8448511" cy="7144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64"/>
              </a:lnSpc>
            </a:pPr>
            <a:r>
              <a:rPr lang="en-US" sz="44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 czytaniu  ważna okazuje się nie tylko książka. Również tekst pisany coraz częściej wychodzi poza swój dawny format - obok tradycyjnych książek pojawiają się inne formaty: audiobooki, e-booki, komiksy, </a:t>
            </a:r>
            <a:r>
              <a:rPr lang="en-US" sz="44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fanfiction</a:t>
            </a:r>
            <a:r>
              <a:rPr lang="en-US" sz="44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, filmy, a nawet gry wideo.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413422" y="-3689908"/>
            <a:ext cx="10666478" cy="8880386"/>
            <a:chOff x="0" y="0"/>
            <a:chExt cx="3765072" cy="31346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5072" cy="3134614"/>
            </a:xfrm>
            <a:custGeom>
              <a:avLst/>
              <a:gdLst/>
              <a:ahLst/>
              <a:cxnLst/>
              <a:rect r="r" b="b" t="t" l="l"/>
              <a:pathLst>
                <a:path h="3134614" w="3765072">
                  <a:moveTo>
                    <a:pt x="3765072" y="1567307"/>
                  </a:moveTo>
                  <a:lnTo>
                    <a:pt x="2860197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860070" y="0"/>
                  </a:lnTo>
                  <a:lnTo>
                    <a:pt x="3765072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name="TextBox 7" id="7"/>
          <p:cNvSpPr txBox="true"/>
          <p:nvPr/>
        </p:nvSpPr>
        <p:spPr>
          <a:xfrm rot="1644858">
            <a:off x="10283007" y="2074080"/>
            <a:ext cx="7647525" cy="1632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71"/>
              </a:lnSpc>
            </a:pPr>
            <a:r>
              <a:rPr lang="en-US" sz="14214">
                <a:solidFill>
                  <a:srgbClr val="FF9F10"/>
                </a:solidFill>
                <a:latin typeface="Jeepers"/>
                <a:ea typeface="Jeepers"/>
                <a:cs typeface="Jeepers"/>
                <a:sym typeface="Jeepers"/>
              </a:rPr>
              <a:t>FANFICTION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256927" y="5299728"/>
            <a:ext cx="10979468" cy="9508271"/>
            <a:chOff x="0" y="0"/>
            <a:chExt cx="3619627" cy="31346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1561490">
            <a:off x="11231907" y="6594836"/>
            <a:ext cx="6840664" cy="290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1"/>
              </a:lnSpc>
            </a:pPr>
            <a:r>
              <a:rPr lang="en-US" sz="9700">
                <a:solidFill>
                  <a:srgbClr val="FF9F10"/>
                </a:solidFill>
                <a:latin typeface="Jeepers"/>
                <a:ea typeface="Jeepers"/>
                <a:cs typeface="Jeepers"/>
                <a:sym typeface="Jeepers"/>
              </a:rPr>
              <a:t>ZIN, FANZIN </a:t>
            </a:r>
          </a:p>
          <a:p>
            <a:pPr algn="ctr">
              <a:lnSpc>
                <a:spcPts val="6789"/>
              </a:lnSpc>
            </a:pPr>
            <a:r>
              <a:rPr lang="en-US" sz="7300">
                <a:solidFill>
                  <a:srgbClr val="FF9F10"/>
                </a:solidFill>
                <a:latin typeface="Jeepers"/>
                <a:ea typeface="Jeepers"/>
                <a:cs typeface="Jeepers"/>
                <a:sym typeface="Jeepers"/>
              </a:rPr>
              <a:t>-SKRÓT OD </a:t>
            </a:r>
            <a:r>
              <a:rPr lang="en-US" sz="7300" u="sng">
                <a:solidFill>
                  <a:srgbClr val="FF9F10"/>
                </a:solidFill>
                <a:latin typeface="Jeepers"/>
                <a:ea typeface="Jeepers"/>
                <a:cs typeface="Jeepers"/>
                <a:sym typeface="Jeepers"/>
                <a:hlinkClick r:id="rId2" tooltip="https://pl.wikipedia.org/wiki/J%C4%99zyk_angielski"/>
              </a:rPr>
              <a:t>ang.</a:t>
            </a:r>
            <a:r>
              <a:rPr lang="en-US" sz="7300">
                <a:solidFill>
                  <a:srgbClr val="FF9F10"/>
                </a:solidFill>
                <a:latin typeface="Jeepers"/>
                <a:ea typeface="Jeepers"/>
                <a:cs typeface="Jeepers"/>
                <a:sym typeface="Jeepers"/>
              </a:rPr>
              <a:t> </a:t>
            </a:r>
          </a:p>
          <a:p>
            <a:pPr algn="ctr">
              <a:lnSpc>
                <a:spcPts val="6789"/>
              </a:lnSpc>
            </a:pPr>
            <a:r>
              <a:rPr lang="en-US" sz="7300">
                <a:solidFill>
                  <a:srgbClr val="FF9F10"/>
                </a:solidFill>
                <a:latin typeface="Jeepers"/>
                <a:ea typeface="Jeepers"/>
                <a:cs typeface="Jeepers"/>
                <a:sym typeface="Jeepers"/>
              </a:rPr>
              <a:t>fan magazine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8708709" cy="8909785"/>
            <a:chOff x="0" y="0"/>
            <a:chExt cx="32618767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618769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2618769">
                  <a:moveTo>
                    <a:pt x="0" y="0"/>
                  </a:moveTo>
                  <a:lnTo>
                    <a:pt x="0" y="33371907"/>
                  </a:lnTo>
                  <a:lnTo>
                    <a:pt x="32618769" y="33371907"/>
                  </a:lnTo>
                  <a:lnTo>
                    <a:pt x="32618769" y="0"/>
                  </a:lnTo>
                  <a:lnTo>
                    <a:pt x="0" y="0"/>
                  </a:lnTo>
                  <a:close/>
                  <a:moveTo>
                    <a:pt x="32557808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2557808" y="59690"/>
                  </a:lnTo>
                  <a:lnTo>
                    <a:pt x="32557808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8501" y="1373536"/>
            <a:ext cx="8157453" cy="7397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3"/>
              </a:lnSpc>
            </a:pPr>
            <a:r>
              <a:rPr lang="en-US" sz="4652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Adaptacja do nowych warunków wymaga otwartości na zmianę.</a:t>
            </a:r>
          </a:p>
          <a:p>
            <a:pPr algn="l">
              <a:lnSpc>
                <a:spcPts val="6513"/>
              </a:lnSpc>
            </a:pPr>
          </a:p>
          <a:p>
            <a:pPr algn="l">
              <a:lnSpc>
                <a:spcPts val="6513"/>
              </a:lnSpc>
            </a:pPr>
            <a:r>
              <a:rPr lang="en-US" sz="4652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Wspieranie czytelnictwa nie może być projektowane w oderwaniu od odbiorców - ich potrzeb, zmartwień?, aspiracji i trudności.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144000" y="735585"/>
            <a:ext cx="9024644" cy="8909785"/>
            <a:chOff x="0" y="0"/>
            <a:chExt cx="33802115" cy="333719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802117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3802117">
                  <a:moveTo>
                    <a:pt x="0" y="0"/>
                  </a:moveTo>
                  <a:lnTo>
                    <a:pt x="0" y="33371907"/>
                  </a:lnTo>
                  <a:lnTo>
                    <a:pt x="33802117" y="33371907"/>
                  </a:lnTo>
                  <a:lnTo>
                    <a:pt x="33802117" y="0"/>
                  </a:lnTo>
                  <a:lnTo>
                    <a:pt x="0" y="0"/>
                  </a:lnTo>
                  <a:close/>
                  <a:moveTo>
                    <a:pt x="33741156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3741156" y="59690"/>
                  </a:lnTo>
                  <a:lnTo>
                    <a:pt x="33741156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606152" y="1193480"/>
            <a:ext cx="8235384" cy="7776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Przeniesienie uwagi z pytań:</a:t>
            </a:r>
          </a:p>
          <a:p>
            <a:pPr algn="l">
              <a:lnSpc>
                <a:spcPts val="5564"/>
              </a:lnSpc>
            </a:pP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co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 i </a:t>
            </a: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jak długo czytają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 młode osoby, na </a:t>
            </a: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jak czytają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 i </a:t>
            </a: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jakie warunki czytaniu sprzyjają?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Dopiero kiedy dowiemy się, w jaki sposób i poprzez jakie media młodzi wchodzą w interakcję z tekstem, w jakich miejscach się to odbywa oraz jaka może być motywacja do czytania - możemy lepiej ich wspierać.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-3737686" y="-2148231"/>
            <a:ext cx="4961246" cy="4296462"/>
            <a:chOff x="0" y="0"/>
            <a:chExt cx="3619627" cy="31346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679931" y="7811442"/>
            <a:ext cx="6338124" cy="5488845"/>
            <a:chOff x="0" y="0"/>
            <a:chExt cx="3619627" cy="313461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8708709" cy="8909785"/>
            <a:chOff x="0" y="0"/>
            <a:chExt cx="32618767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618769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2618769">
                  <a:moveTo>
                    <a:pt x="0" y="0"/>
                  </a:moveTo>
                  <a:lnTo>
                    <a:pt x="0" y="33371907"/>
                  </a:lnTo>
                  <a:lnTo>
                    <a:pt x="32618769" y="33371907"/>
                  </a:lnTo>
                  <a:lnTo>
                    <a:pt x="32618769" y="0"/>
                  </a:lnTo>
                  <a:lnTo>
                    <a:pt x="0" y="0"/>
                  </a:lnTo>
                  <a:close/>
                  <a:moveTo>
                    <a:pt x="32557808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2557808" y="59690"/>
                  </a:lnTo>
                  <a:lnTo>
                    <a:pt x="32557808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638501" y="1373536"/>
            <a:ext cx="8157453" cy="7397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13"/>
              </a:lnSpc>
            </a:pPr>
            <a:r>
              <a:rPr lang="en-US" sz="4652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Adaptacja do nowych warunków wymaga otwartości na zmianę.</a:t>
            </a:r>
          </a:p>
          <a:p>
            <a:pPr algn="l">
              <a:lnSpc>
                <a:spcPts val="6513"/>
              </a:lnSpc>
            </a:pPr>
          </a:p>
          <a:p>
            <a:pPr algn="l">
              <a:lnSpc>
                <a:spcPts val="6513"/>
              </a:lnSpc>
            </a:pPr>
            <a:r>
              <a:rPr lang="en-US" sz="4652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Wspieranie czytelnictwa nie może być projektowane w oderwaniu od odbiorców - ich potrzeb, zmartwień?, aspiracji i trudności.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144000" y="735585"/>
            <a:ext cx="9024644" cy="8909785"/>
            <a:chOff x="0" y="0"/>
            <a:chExt cx="33802115" cy="333719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802117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3802117">
                  <a:moveTo>
                    <a:pt x="0" y="0"/>
                  </a:moveTo>
                  <a:lnTo>
                    <a:pt x="0" y="33371907"/>
                  </a:lnTo>
                  <a:lnTo>
                    <a:pt x="33802117" y="33371907"/>
                  </a:lnTo>
                  <a:lnTo>
                    <a:pt x="33802117" y="0"/>
                  </a:lnTo>
                  <a:lnTo>
                    <a:pt x="0" y="0"/>
                  </a:lnTo>
                  <a:close/>
                  <a:moveTo>
                    <a:pt x="33741156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3741156" y="59690"/>
                  </a:lnTo>
                  <a:lnTo>
                    <a:pt x="33741156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606152" y="1193480"/>
            <a:ext cx="8235384" cy="7776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Przeniesienie uwagi z pytań:</a:t>
            </a:r>
          </a:p>
          <a:p>
            <a:pPr algn="l">
              <a:lnSpc>
                <a:spcPts val="5564"/>
              </a:lnSpc>
            </a:pP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co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 i </a:t>
            </a: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jak długo czytają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 młode osoby, na </a:t>
            </a: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jak czytają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 i </a:t>
            </a:r>
            <a:r>
              <a:rPr lang="en-US" sz="3974" b="true">
                <a:solidFill>
                  <a:srgbClr val="1B1B1B"/>
                </a:solidFill>
                <a:latin typeface="Telegraf Bold"/>
                <a:ea typeface="Telegraf Bold"/>
                <a:cs typeface="Telegraf Bold"/>
                <a:sym typeface="Telegraf Bold"/>
              </a:rPr>
              <a:t>jakie warunki czytaniu sprzyjają?</a:t>
            </a: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  <a:p>
            <a:pPr algn="l">
              <a:lnSpc>
                <a:spcPts val="5564"/>
              </a:lnSpc>
            </a:pPr>
            <a:r>
              <a:rPr lang="en-US" sz="39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Dopiero kiedy dowiemy się, w jaki sposób i poprzez jakie media młodzi wchodzą w interakcję z tekstem, w jakich miejscach się to odbywa oraz jaka może być motywacja do czytania - możemy lepiej ich wspierać.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-3737686" y="-2148231"/>
            <a:ext cx="4961246" cy="4296462"/>
            <a:chOff x="0" y="0"/>
            <a:chExt cx="3619627" cy="313461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6679931" y="7811442"/>
            <a:ext cx="6338124" cy="5488845"/>
            <a:chOff x="0" y="0"/>
            <a:chExt cx="3619627" cy="313461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5291" y="735585"/>
            <a:ext cx="9489399" cy="8909785"/>
            <a:chOff x="0" y="0"/>
            <a:chExt cx="35542872" cy="333719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5542872" cy="33371907"/>
            </a:xfrm>
            <a:custGeom>
              <a:avLst/>
              <a:gdLst/>
              <a:ahLst/>
              <a:cxnLst/>
              <a:rect r="r" b="b" t="t" l="l"/>
              <a:pathLst>
                <a:path h="33371907" w="35542872">
                  <a:moveTo>
                    <a:pt x="0" y="0"/>
                  </a:moveTo>
                  <a:lnTo>
                    <a:pt x="0" y="33371907"/>
                  </a:lnTo>
                  <a:lnTo>
                    <a:pt x="35542872" y="33371907"/>
                  </a:lnTo>
                  <a:lnTo>
                    <a:pt x="35542872" y="0"/>
                  </a:lnTo>
                  <a:lnTo>
                    <a:pt x="0" y="0"/>
                  </a:lnTo>
                  <a:close/>
                  <a:moveTo>
                    <a:pt x="35481912" y="33310947"/>
                  </a:moveTo>
                  <a:lnTo>
                    <a:pt x="59690" y="33310947"/>
                  </a:lnTo>
                  <a:lnTo>
                    <a:pt x="59690" y="59690"/>
                  </a:lnTo>
                  <a:lnTo>
                    <a:pt x="35481912" y="59690"/>
                  </a:lnTo>
                  <a:lnTo>
                    <a:pt x="35481912" y="33310947"/>
                  </a:lnTo>
                  <a:close/>
                </a:path>
              </a:pathLst>
            </a:custGeom>
            <a:solidFill>
              <a:srgbClr val="1B1B1B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955736" y="1867202"/>
            <a:ext cx="8448511" cy="650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4"/>
              </a:lnSpc>
            </a:pPr>
            <a:r>
              <a:rPr lang="en-US" sz="4574">
                <a:solidFill>
                  <a:srgbClr val="1B1B1B"/>
                </a:solidFill>
                <a:latin typeface="Telegraf"/>
                <a:ea typeface="Telegraf"/>
                <a:cs typeface="Telegraf"/>
                <a:sym typeface="Telegraf"/>
              </a:rPr>
              <a:t>Jeżeli widzimy opór nastolatka do czytania, to spróbujmy zanurzyć go w świecie wartościowych książek poprzez kanał słuchowy - audiobooki, a później porozmawiajmy z nim o tym, co usłyszał.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8396374" y="-410662"/>
            <a:ext cx="13100360" cy="11344973"/>
            <a:chOff x="0" y="0"/>
            <a:chExt cx="3619627" cy="31346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19627" cy="3134614"/>
            </a:xfrm>
            <a:custGeom>
              <a:avLst/>
              <a:gdLst/>
              <a:ahLst/>
              <a:cxnLst/>
              <a:rect r="r" b="b" t="t" l="l"/>
              <a:pathLst>
                <a:path h="3134614" w="3619627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87F1E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773231" y="1683769"/>
            <a:ext cx="6569996" cy="6919462"/>
            <a:chOff x="0" y="0"/>
            <a:chExt cx="8759995" cy="922595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18369" t="0" r="18369" b="0"/>
            <a:stretch>
              <a:fillRect/>
            </a:stretch>
          </p:blipFill>
          <p:spPr>
            <a:xfrm flipH="false" flipV="false">
              <a:off x="0" y="0"/>
              <a:ext cx="8759995" cy="9225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DAGT5vrCodQ</dc:identifier>
  <dcterms:modified xsi:type="dcterms:W3CDTF">2011-08-01T06:04:30Z</dcterms:modified>
  <cp:revision>1</cp:revision>
  <dc:title>Kopia – Prezentacja na szkolenie u Ani Krusiewicz 23.10.2024</dc:title>
</cp:coreProperties>
</file>